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8" r:id="rId20"/>
    <p:sldId id="275" r:id="rId21"/>
    <p:sldId id="276" r:id="rId22"/>
    <p:sldId id="277" r:id="rId23"/>
    <p:sldId id="279" r:id="rId24"/>
    <p:sldId id="280" r:id="rId25"/>
    <p:sldId id="281" r:id="rId26"/>
    <p:sldId id="282" r:id="rId27"/>
    <p:sldId id="283" r:id="rId28"/>
    <p:sldId id="284" r:id="rId29"/>
    <p:sldId id="289" r:id="rId30"/>
    <p:sldId id="286" r:id="rId31"/>
    <p:sldId id="285" r:id="rId32"/>
    <p:sldId id="288" r:id="rId33"/>
    <p:sldId id="287" r:id="rId34"/>
    <p:sldId id="290" r:id="rId35"/>
    <p:sldId id="291" r:id="rId36"/>
    <p:sldId id="292" r:id="rId37"/>
    <p:sldId id="293" r:id="rId38"/>
    <p:sldId id="29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CF6BAC-581C-4CFD-8E01-8A059AA05CD3}" v="1020" dt="2020-12-01T21:07:28.362"/>
    <p1510:client id="{5E7609E4-0512-7024-1049-BF954581931A}" v="516" dt="2020-12-02T04:52:12.247"/>
    <p1510:client id="{60EDC966-C9D0-4773-9667-96D20C7968CD}" v="476" dt="2020-12-03T06:40:12.177"/>
    <p1510:client id="{6971DFB3-2E84-5D55-532C-B52113E74884}" v="10" dt="2020-12-04T02:46:46.417"/>
    <p1510:client id="{6B3D02E9-33EC-E2B7-EF22-49A1DA8CD503}" v="311" dt="2020-12-04T05:37:10.458"/>
    <p1510:client id="{87FD3E05-8D4A-F27C-80C1-BD4D89DD7DED}" v="203" dt="2020-12-04T06:57:25.461"/>
    <p1510:client id="{9F00D1B9-1A01-4518-9EF7-42E367AF0551}" v="32" dt="2020-12-01T19:54:28.670"/>
    <p1510:client id="{F14C0390-7DB6-7612-E410-51B99FA0EE12}" v="1253" dt="2020-12-03T22:16:13.782"/>
    <p1510:client id="{F1B3F0F7-3940-CCA7-4AD8-4902CEE15AE1}" v="462" dt="2020-12-04T05:56:50.9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14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hassa\Desktop\Cap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hassa\Desktop\Cap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t>Types</a:t>
            </a:r>
            <a:r>
              <a:rPr lang="en-US" b="1" baseline="0"/>
              <a:t> of Stocks &amp; their Growth Rates</a:t>
            </a:r>
            <a:endParaRPr lang="en-US" b="1"/>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Sheet1!$A$2</c:f>
              <c:strCache>
                <c:ptCount val="1"/>
                <c:pt idx="0">
                  <c:v>Nasdaq</c:v>
                </c:pt>
              </c:strCache>
            </c:strRef>
          </c:tx>
          <c:spPr>
            <a:solidFill>
              <a:schemeClr val="accent1"/>
            </a:solidFill>
            <a:ln>
              <a:noFill/>
            </a:ln>
            <a:effectLst/>
          </c:spPr>
          <c:invertIfNegative val="0"/>
          <c:cat>
            <c:strRef>
              <c:f>Sheet1!$B$1</c:f>
              <c:strCache>
                <c:ptCount val="1"/>
                <c:pt idx="0">
                  <c:v>Growth Rate of Stocks</c:v>
                </c:pt>
              </c:strCache>
            </c:strRef>
          </c:cat>
          <c:val>
            <c:numRef>
              <c:f>Sheet1!$B$2</c:f>
              <c:numCache>
                <c:formatCode>0.00%</c:formatCode>
                <c:ptCount val="1"/>
                <c:pt idx="0">
                  <c:v>-1.9E-3</c:v>
                </c:pt>
              </c:numCache>
            </c:numRef>
          </c:val>
          <c:extLst>
            <c:ext xmlns:c16="http://schemas.microsoft.com/office/drawing/2014/chart" uri="{C3380CC4-5D6E-409C-BE32-E72D297353CC}">
              <c16:uniqueId val="{00000000-4992-459C-9136-783559752F12}"/>
            </c:ext>
          </c:extLst>
        </c:ser>
        <c:ser>
          <c:idx val="1"/>
          <c:order val="1"/>
          <c:tx>
            <c:strRef>
              <c:f>Sheet1!$A$3</c:f>
              <c:strCache>
                <c:ptCount val="1"/>
                <c:pt idx="0">
                  <c:v>The S&amp;P 500</c:v>
                </c:pt>
              </c:strCache>
            </c:strRef>
          </c:tx>
          <c:spPr>
            <a:solidFill>
              <a:schemeClr val="accent2"/>
            </a:solidFill>
            <a:ln>
              <a:noFill/>
            </a:ln>
            <a:effectLst/>
          </c:spPr>
          <c:invertIfNegative val="0"/>
          <c:cat>
            <c:strRef>
              <c:f>Sheet1!$B$1</c:f>
              <c:strCache>
                <c:ptCount val="1"/>
                <c:pt idx="0">
                  <c:v>Growth Rate of Stocks</c:v>
                </c:pt>
              </c:strCache>
            </c:strRef>
          </c:cat>
          <c:val>
            <c:numRef>
              <c:f>Sheet1!$B$3</c:f>
              <c:numCache>
                <c:formatCode>0.00%</c:formatCode>
                <c:ptCount val="1"/>
                <c:pt idx="0">
                  <c:v>2.53E-2</c:v>
                </c:pt>
              </c:numCache>
            </c:numRef>
          </c:val>
          <c:extLst>
            <c:ext xmlns:c16="http://schemas.microsoft.com/office/drawing/2014/chart" uri="{C3380CC4-5D6E-409C-BE32-E72D297353CC}">
              <c16:uniqueId val="{00000001-4992-459C-9136-783559752F12}"/>
            </c:ext>
          </c:extLst>
        </c:ser>
        <c:ser>
          <c:idx val="2"/>
          <c:order val="2"/>
          <c:tx>
            <c:strRef>
              <c:f>Sheet1!$A$4</c:f>
              <c:strCache>
                <c:ptCount val="1"/>
                <c:pt idx="0">
                  <c:v>The Dow Jones</c:v>
                </c:pt>
              </c:strCache>
            </c:strRef>
          </c:tx>
          <c:spPr>
            <a:solidFill>
              <a:schemeClr val="accent3"/>
            </a:solidFill>
            <a:ln>
              <a:noFill/>
            </a:ln>
            <a:effectLst/>
          </c:spPr>
          <c:invertIfNegative val="0"/>
          <c:cat>
            <c:strRef>
              <c:f>Sheet1!$B$1</c:f>
              <c:strCache>
                <c:ptCount val="1"/>
                <c:pt idx="0">
                  <c:v>Growth Rate of Stocks</c:v>
                </c:pt>
              </c:strCache>
            </c:strRef>
          </c:cat>
          <c:val>
            <c:numRef>
              <c:f>Sheet1!$B$4</c:f>
              <c:numCache>
                <c:formatCode>0.00%</c:formatCode>
                <c:ptCount val="1"/>
                <c:pt idx="0">
                  <c:v>3.5700000000000003E-2</c:v>
                </c:pt>
              </c:numCache>
            </c:numRef>
          </c:val>
          <c:extLst>
            <c:ext xmlns:c16="http://schemas.microsoft.com/office/drawing/2014/chart" uri="{C3380CC4-5D6E-409C-BE32-E72D297353CC}">
              <c16:uniqueId val="{00000002-4992-459C-9136-783559752F12}"/>
            </c:ext>
          </c:extLst>
        </c:ser>
        <c:ser>
          <c:idx val="3"/>
          <c:order val="3"/>
          <c:tx>
            <c:strRef>
              <c:f>Sheet1!$A$5</c:f>
              <c:strCache>
                <c:ptCount val="1"/>
                <c:pt idx="0">
                  <c:v>DraftKings</c:v>
                </c:pt>
              </c:strCache>
            </c:strRef>
          </c:tx>
          <c:spPr>
            <a:solidFill>
              <a:schemeClr val="accent4"/>
            </a:solidFill>
            <a:ln>
              <a:noFill/>
            </a:ln>
            <a:effectLst/>
          </c:spPr>
          <c:invertIfNegative val="0"/>
          <c:cat>
            <c:strRef>
              <c:f>Sheet1!$B$1</c:f>
              <c:strCache>
                <c:ptCount val="1"/>
                <c:pt idx="0">
                  <c:v>Growth Rate of Stocks</c:v>
                </c:pt>
              </c:strCache>
            </c:strRef>
          </c:cat>
          <c:val>
            <c:numRef>
              <c:f>Sheet1!$B$5</c:f>
              <c:numCache>
                <c:formatCode>0.00%</c:formatCode>
                <c:ptCount val="1"/>
                <c:pt idx="0">
                  <c:v>0.2248</c:v>
                </c:pt>
              </c:numCache>
            </c:numRef>
          </c:val>
          <c:extLst>
            <c:ext xmlns:c16="http://schemas.microsoft.com/office/drawing/2014/chart" uri="{C3380CC4-5D6E-409C-BE32-E72D297353CC}">
              <c16:uniqueId val="{00000003-4992-459C-9136-783559752F12}"/>
            </c:ext>
          </c:extLst>
        </c:ser>
        <c:ser>
          <c:idx val="4"/>
          <c:order val="4"/>
          <c:tx>
            <c:strRef>
              <c:f>Sheet1!$A$6</c:f>
              <c:strCache>
                <c:ptCount val="1"/>
                <c:pt idx="0">
                  <c:v>Snowflake</c:v>
                </c:pt>
              </c:strCache>
            </c:strRef>
          </c:tx>
          <c:spPr>
            <a:solidFill>
              <a:schemeClr val="accent5"/>
            </a:solidFill>
            <a:ln>
              <a:noFill/>
            </a:ln>
            <a:effectLst/>
          </c:spPr>
          <c:invertIfNegative val="0"/>
          <c:cat>
            <c:strRef>
              <c:f>Sheet1!$B$1</c:f>
              <c:strCache>
                <c:ptCount val="1"/>
                <c:pt idx="0">
                  <c:v>Growth Rate of Stocks</c:v>
                </c:pt>
              </c:strCache>
            </c:strRef>
          </c:cat>
          <c:val>
            <c:numRef>
              <c:f>Sheet1!$B$6</c:f>
              <c:numCache>
                <c:formatCode>0.00%</c:formatCode>
                <c:ptCount val="1"/>
                <c:pt idx="0">
                  <c:v>2.3599999999999999E-2</c:v>
                </c:pt>
              </c:numCache>
            </c:numRef>
          </c:val>
          <c:extLst>
            <c:ext xmlns:c16="http://schemas.microsoft.com/office/drawing/2014/chart" uri="{C3380CC4-5D6E-409C-BE32-E72D297353CC}">
              <c16:uniqueId val="{00000004-4992-459C-9136-783559752F12}"/>
            </c:ext>
          </c:extLst>
        </c:ser>
        <c:ser>
          <c:idx val="5"/>
          <c:order val="5"/>
          <c:tx>
            <c:strRef>
              <c:f>Sheet1!$A$7</c:f>
              <c:strCache>
                <c:ptCount val="1"/>
                <c:pt idx="0">
                  <c:v>Moderna</c:v>
                </c:pt>
              </c:strCache>
            </c:strRef>
          </c:tx>
          <c:spPr>
            <a:solidFill>
              <a:schemeClr val="accent6"/>
            </a:solidFill>
            <a:ln>
              <a:noFill/>
            </a:ln>
            <a:effectLst/>
          </c:spPr>
          <c:invertIfNegative val="0"/>
          <c:cat>
            <c:strRef>
              <c:f>Sheet1!$B$1</c:f>
              <c:strCache>
                <c:ptCount val="1"/>
                <c:pt idx="0">
                  <c:v>Growth Rate of Stocks</c:v>
                </c:pt>
              </c:strCache>
            </c:strRef>
          </c:cat>
          <c:val>
            <c:numRef>
              <c:f>Sheet1!$B$7</c:f>
              <c:numCache>
                <c:formatCode>0.00%</c:formatCode>
                <c:ptCount val="1"/>
                <c:pt idx="0">
                  <c:v>0.3851</c:v>
                </c:pt>
              </c:numCache>
            </c:numRef>
          </c:val>
          <c:extLst>
            <c:ext xmlns:c16="http://schemas.microsoft.com/office/drawing/2014/chart" uri="{C3380CC4-5D6E-409C-BE32-E72D297353CC}">
              <c16:uniqueId val="{00000005-4992-459C-9136-783559752F12}"/>
            </c:ext>
          </c:extLst>
        </c:ser>
        <c:ser>
          <c:idx val="6"/>
          <c:order val="6"/>
          <c:tx>
            <c:strRef>
              <c:f>Sheet1!$A$8</c:f>
              <c:strCache>
                <c:ptCount val="1"/>
                <c:pt idx="0">
                  <c:v>Tesla</c:v>
                </c:pt>
              </c:strCache>
            </c:strRef>
          </c:tx>
          <c:spPr>
            <a:solidFill>
              <a:schemeClr val="accent1">
                <a:lumMod val="60000"/>
              </a:schemeClr>
            </a:solidFill>
            <a:ln>
              <a:noFill/>
            </a:ln>
            <a:effectLst/>
          </c:spPr>
          <c:invertIfNegative val="0"/>
          <c:cat>
            <c:strRef>
              <c:f>Sheet1!$B$1</c:f>
              <c:strCache>
                <c:ptCount val="1"/>
                <c:pt idx="0">
                  <c:v>Growth Rate of Stocks</c:v>
                </c:pt>
              </c:strCache>
            </c:strRef>
          </c:cat>
          <c:val>
            <c:numRef>
              <c:f>Sheet1!$B$8</c:f>
              <c:numCache>
                <c:formatCode>0.00%</c:formatCode>
                <c:ptCount val="1"/>
                <c:pt idx="0">
                  <c:v>0.14610000000000001</c:v>
                </c:pt>
              </c:numCache>
            </c:numRef>
          </c:val>
          <c:extLst>
            <c:ext xmlns:c16="http://schemas.microsoft.com/office/drawing/2014/chart" uri="{C3380CC4-5D6E-409C-BE32-E72D297353CC}">
              <c16:uniqueId val="{00000006-4992-459C-9136-783559752F12}"/>
            </c:ext>
          </c:extLst>
        </c:ser>
        <c:ser>
          <c:idx val="7"/>
          <c:order val="7"/>
          <c:tx>
            <c:strRef>
              <c:f>Sheet1!$A$9</c:f>
              <c:strCache>
                <c:ptCount val="1"/>
                <c:pt idx="0">
                  <c:v>Netflix </c:v>
                </c:pt>
              </c:strCache>
            </c:strRef>
          </c:tx>
          <c:spPr>
            <a:solidFill>
              <a:schemeClr val="accent2">
                <a:lumMod val="60000"/>
              </a:schemeClr>
            </a:solidFill>
            <a:ln>
              <a:noFill/>
            </a:ln>
            <a:effectLst/>
          </c:spPr>
          <c:invertIfNegative val="0"/>
          <c:cat>
            <c:strRef>
              <c:f>Sheet1!$B$1</c:f>
              <c:strCache>
                <c:ptCount val="1"/>
                <c:pt idx="0">
                  <c:v>Growth Rate of Stocks</c:v>
                </c:pt>
              </c:strCache>
            </c:strRef>
          </c:cat>
          <c:val>
            <c:numRef>
              <c:f>Sheet1!$B$9</c:f>
              <c:numCache>
                <c:formatCode>0.00%</c:formatCode>
                <c:ptCount val="1"/>
                <c:pt idx="0">
                  <c:v>-0.10730000000000001</c:v>
                </c:pt>
              </c:numCache>
            </c:numRef>
          </c:val>
          <c:extLst>
            <c:ext xmlns:c16="http://schemas.microsoft.com/office/drawing/2014/chart" uri="{C3380CC4-5D6E-409C-BE32-E72D297353CC}">
              <c16:uniqueId val="{00000007-4992-459C-9136-783559752F12}"/>
            </c:ext>
          </c:extLst>
        </c:ser>
        <c:ser>
          <c:idx val="8"/>
          <c:order val="8"/>
          <c:tx>
            <c:strRef>
              <c:f>Sheet1!$A$10</c:f>
              <c:strCache>
                <c:ptCount val="1"/>
                <c:pt idx="0">
                  <c:v>Zoom</c:v>
                </c:pt>
              </c:strCache>
            </c:strRef>
          </c:tx>
          <c:spPr>
            <a:solidFill>
              <a:schemeClr val="accent3">
                <a:lumMod val="60000"/>
              </a:schemeClr>
            </a:solidFill>
            <a:ln>
              <a:noFill/>
            </a:ln>
            <a:effectLst/>
          </c:spPr>
          <c:invertIfNegative val="0"/>
          <c:cat>
            <c:strRef>
              <c:f>Sheet1!$B$1</c:f>
              <c:strCache>
                <c:ptCount val="1"/>
                <c:pt idx="0">
                  <c:v>Growth Rate of Stocks</c:v>
                </c:pt>
              </c:strCache>
            </c:strRef>
          </c:cat>
          <c:val>
            <c:numRef>
              <c:f>Sheet1!$B$10</c:f>
              <c:numCache>
                <c:formatCode>0.00%</c:formatCode>
                <c:ptCount val="1"/>
                <c:pt idx="0">
                  <c:v>0.47299999999999998</c:v>
                </c:pt>
              </c:numCache>
            </c:numRef>
          </c:val>
          <c:extLst>
            <c:ext xmlns:c16="http://schemas.microsoft.com/office/drawing/2014/chart" uri="{C3380CC4-5D6E-409C-BE32-E72D297353CC}">
              <c16:uniqueId val="{00000008-4992-459C-9136-783559752F12}"/>
            </c:ext>
          </c:extLst>
        </c:ser>
        <c:ser>
          <c:idx val="9"/>
          <c:order val="9"/>
          <c:tx>
            <c:strRef>
              <c:f>Sheet1!$A$11</c:f>
              <c:strCache>
                <c:ptCount val="1"/>
                <c:pt idx="0">
                  <c:v>Amazon</c:v>
                </c:pt>
              </c:strCache>
            </c:strRef>
          </c:tx>
          <c:spPr>
            <a:solidFill>
              <a:schemeClr val="accent4">
                <a:lumMod val="60000"/>
              </a:schemeClr>
            </a:solidFill>
            <a:ln>
              <a:noFill/>
            </a:ln>
            <a:effectLst/>
          </c:spPr>
          <c:invertIfNegative val="0"/>
          <c:cat>
            <c:strRef>
              <c:f>Sheet1!$B$1</c:f>
              <c:strCache>
                <c:ptCount val="1"/>
                <c:pt idx="0">
                  <c:v>Growth Rate of Stocks</c:v>
                </c:pt>
              </c:strCache>
            </c:strRef>
          </c:cat>
          <c:val>
            <c:numRef>
              <c:f>Sheet1!$B$11</c:f>
              <c:numCache>
                <c:formatCode>0.00%</c:formatCode>
                <c:ptCount val="1"/>
                <c:pt idx="0">
                  <c:v>-9.7600000000000006E-2</c:v>
                </c:pt>
              </c:numCache>
            </c:numRef>
          </c:val>
          <c:extLst>
            <c:ext xmlns:c16="http://schemas.microsoft.com/office/drawing/2014/chart" uri="{C3380CC4-5D6E-409C-BE32-E72D297353CC}">
              <c16:uniqueId val="{00000009-4992-459C-9136-783559752F12}"/>
            </c:ext>
          </c:extLst>
        </c:ser>
        <c:ser>
          <c:idx val="10"/>
          <c:order val="10"/>
          <c:tx>
            <c:strRef>
              <c:f>Sheet1!$A$12</c:f>
              <c:strCache>
                <c:ptCount val="1"/>
                <c:pt idx="0">
                  <c:v>eBay</c:v>
                </c:pt>
              </c:strCache>
            </c:strRef>
          </c:tx>
          <c:spPr>
            <a:solidFill>
              <a:schemeClr val="accent5">
                <a:lumMod val="60000"/>
              </a:schemeClr>
            </a:solidFill>
            <a:ln>
              <a:noFill/>
            </a:ln>
            <a:effectLst/>
          </c:spPr>
          <c:invertIfNegative val="0"/>
          <c:cat>
            <c:strRef>
              <c:f>Sheet1!$B$1</c:f>
              <c:strCache>
                <c:ptCount val="1"/>
                <c:pt idx="0">
                  <c:v>Growth Rate of Stocks</c:v>
                </c:pt>
              </c:strCache>
            </c:strRef>
          </c:cat>
          <c:val>
            <c:numRef>
              <c:f>Sheet1!$B$12</c:f>
              <c:numCache>
                <c:formatCode>0.00%</c:formatCode>
                <c:ptCount val="1"/>
                <c:pt idx="0">
                  <c:v>-0.15490000000000001</c:v>
                </c:pt>
              </c:numCache>
            </c:numRef>
          </c:val>
          <c:extLst>
            <c:ext xmlns:c16="http://schemas.microsoft.com/office/drawing/2014/chart" uri="{C3380CC4-5D6E-409C-BE32-E72D297353CC}">
              <c16:uniqueId val="{0000000A-4992-459C-9136-783559752F12}"/>
            </c:ext>
          </c:extLst>
        </c:ser>
        <c:ser>
          <c:idx val="11"/>
          <c:order val="11"/>
          <c:tx>
            <c:strRef>
              <c:f>Sheet1!$A$13</c:f>
              <c:strCache>
                <c:ptCount val="1"/>
                <c:pt idx="0">
                  <c:v>Microsoft</c:v>
                </c:pt>
              </c:strCache>
            </c:strRef>
          </c:tx>
          <c:spPr>
            <a:solidFill>
              <a:schemeClr val="accent6">
                <a:lumMod val="60000"/>
              </a:schemeClr>
            </a:solidFill>
            <a:ln>
              <a:noFill/>
            </a:ln>
            <a:effectLst/>
          </c:spPr>
          <c:invertIfNegative val="0"/>
          <c:cat>
            <c:strRef>
              <c:f>Sheet1!$B$1</c:f>
              <c:strCache>
                <c:ptCount val="1"/>
                <c:pt idx="0">
                  <c:v>Growth Rate of Stocks</c:v>
                </c:pt>
              </c:strCache>
            </c:strRef>
          </c:cat>
          <c:val>
            <c:numRef>
              <c:f>Sheet1!$B$13</c:f>
              <c:numCache>
                <c:formatCode>0.00%</c:formatCode>
                <c:ptCount val="1"/>
                <c:pt idx="0">
                  <c:v>-4.36E-2</c:v>
                </c:pt>
              </c:numCache>
            </c:numRef>
          </c:val>
          <c:extLst>
            <c:ext xmlns:c16="http://schemas.microsoft.com/office/drawing/2014/chart" uri="{C3380CC4-5D6E-409C-BE32-E72D297353CC}">
              <c16:uniqueId val="{0000000B-4992-459C-9136-783559752F12}"/>
            </c:ext>
          </c:extLst>
        </c:ser>
        <c:ser>
          <c:idx val="12"/>
          <c:order val="12"/>
          <c:tx>
            <c:strRef>
              <c:f>Sheet1!$A$14</c:f>
              <c:strCache>
                <c:ptCount val="1"/>
                <c:pt idx="0">
                  <c:v>Kodak</c:v>
                </c:pt>
              </c:strCache>
            </c:strRef>
          </c:tx>
          <c:spPr>
            <a:solidFill>
              <a:schemeClr val="accent1">
                <a:lumMod val="80000"/>
                <a:lumOff val="20000"/>
              </a:schemeClr>
            </a:solidFill>
            <a:ln>
              <a:noFill/>
            </a:ln>
            <a:effectLst/>
          </c:spPr>
          <c:invertIfNegative val="0"/>
          <c:cat>
            <c:strRef>
              <c:f>Sheet1!$B$1</c:f>
              <c:strCache>
                <c:ptCount val="1"/>
                <c:pt idx="0">
                  <c:v>Growth Rate of Stocks</c:v>
                </c:pt>
              </c:strCache>
            </c:strRef>
          </c:cat>
          <c:val>
            <c:numRef>
              <c:f>Sheet1!$B$14</c:f>
              <c:numCache>
                <c:formatCode>0.00%</c:formatCode>
                <c:ptCount val="1"/>
                <c:pt idx="0">
                  <c:v>0.13339999999999999</c:v>
                </c:pt>
              </c:numCache>
            </c:numRef>
          </c:val>
          <c:extLst>
            <c:ext xmlns:c16="http://schemas.microsoft.com/office/drawing/2014/chart" uri="{C3380CC4-5D6E-409C-BE32-E72D297353CC}">
              <c16:uniqueId val="{0000000C-4992-459C-9136-783559752F12}"/>
            </c:ext>
          </c:extLst>
        </c:ser>
        <c:dLbls>
          <c:showLegendKey val="0"/>
          <c:showVal val="0"/>
          <c:showCatName val="0"/>
          <c:showSerName val="0"/>
          <c:showPercent val="0"/>
          <c:showBubbleSize val="0"/>
        </c:dLbls>
        <c:gapWidth val="219"/>
        <c:overlap val="-27"/>
        <c:axId val="1112953599"/>
        <c:axId val="1112192191"/>
      </c:barChart>
      <c:catAx>
        <c:axId val="11129535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2192191"/>
        <c:crosses val="autoZero"/>
        <c:auto val="1"/>
        <c:lblAlgn val="ctr"/>
        <c:lblOffset val="100"/>
        <c:noMultiLvlLbl val="0"/>
      </c:catAx>
      <c:valAx>
        <c:axId val="1112192191"/>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295359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t>Types of Market Caps &amp; their Proportion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Types of Market Caps &amp; their Proportion</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67A-4CFD-B9FE-EBA928D01B6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67A-4CFD-B9FE-EBA928D01B6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67A-4CFD-B9FE-EBA928D01B62}"/>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67A-4CFD-B9FE-EBA928D01B62}"/>
              </c:ext>
            </c:extLst>
          </c:dPt>
          <c:cat>
            <c:strRef>
              <c:f>Sheet1!$A$2:$A$5</c:f>
              <c:strCache>
                <c:ptCount val="4"/>
                <c:pt idx="0">
                  <c:v>Mega Cap</c:v>
                </c:pt>
                <c:pt idx="1">
                  <c:v>Big Cap</c:v>
                </c:pt>
                <c:pt idx="2">
                  <c:v>Mid-Cap</c:v>
                </c:pt>
                <c:pt idx="3">
                  <c:v>Small Cap</c:v>
                </c:pt>
              </c:strCache>
            </c:strRef>
          </c:cat>
          <c:val>
            <c:numRef>
              <c:f>Sheet1!$B$2:$B$5</c:f>
              <c:numCache>
                <c:formatCode>General</c:formatCode>
                <c:ptCount val="4"/>
                <c:pt idx="0">
                  <c:v>4</c:v>
                </c:pt>
                <c:pt idx="1">
                  <c:v>5</c:v>
                </c:pt>
                <c:pt idx="2">
                  <c:v>0</c:v>
                </c:pt>
                <c:pt idx="3">
                  <c:v>1</c:v>
                </c:pt>
              </c:numCache>
            </c:numRef>
          </c:val>
          <c:extLst>
            <c:ext xmlns:c16="http://schemas.microsoft.com/office/drawing/2014/chart" uri="{C3380CC4-5D6E-409C-BE32-E72D297353CC}">
              <c16:uniqueId val="{00000008-B67A-4CFD-B9FE-EBA928D01B62}"/>
            </c:ext>
          </c:extLst>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0"/>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Entry>
      <c:legendEntry>
        <c:idx val="2"/>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Entry>
      <c:legendEntry>
        <c:idx val="3"/>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9EB3ED-C5A4-48ED-831E-C131A3E05D3B}" type="datetimeFigureOut">
              <a:rPr lang="en-US"/>
              <a:t>12/4/2020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8B9216-0513-4FB9-986A-5998FE4C8493}" type="slidenum">
              <a:rPr lang="en-US"/>
              <a:t>‹#›</a:t>
            </a:fld>
            <a:endParaRPr lang="en-US"/>
          </a:p>
        </p:txBody>
      </p:sp>
    </p:spTree>
    <p:extLst>
      <p:ext uri="{BB962C8B-B14F-4D97-AF65-F5344CB8AC3E}">
        <p14:creationId xmlns:p14="http://schemas.microsoft.com/office/powerpoint/2010/main" val="13357364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b="1"/>
              <a:t>Portfolio's Overall Beta: 1.542 </a:t>
            </a:r>
            <a:endParaRPr lang="en-US">
              <a:cs typeface="Calibri" panose="020F0502020204030204"/>
            </a:endParaRPr>
          </a:p>
          <a:p>
            <a:pPr marL="171450" indent="-171450">
              <a:buFont typeface="Arial"/>
              <a:buChar char="•"/>
            </a:pPr>
            <a:r>
              <a:rPr lang="en-US" b="1"/>
              <a:t>Beta average of the 10 stocks: 1.48 </a:t>
            </a:r>
            <a:endParaRPr lang="en-US">
              <a:cs typeface="Calibri" panose="020F0502020204030204"/>
            </a:endParaRPr>
          </a:p>
          <a:p>
            <a:pPr marL="171450" indent="-171450">
              <a:buFont typeface="Arial"/>
              <a:buChar char="•"/>
            </a:pPr>
            <a:r>
              <a:rPr lang="en-US" b="1"/>
              <a:t>Explanation: </a:t>
            </a:r>
            <a:r>
              <a:rPr lang="en-US"/>
              <a:t>Our portfolio has a relatively high systematic risk as the portfolio's overall beta is approximately equal to 1.542, which is highly bigger than 1. Kodak was the riskiest with a beta score of 6.2, and Zoom has the lowest risk with a beta of 0. </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38B9216-0513-4FB9-986A-5998FE4C8493}" type="slidenum">
              <a:rPr lang="en-US"/>
              <a:t>5</a:t>
            </a:fld>
            <a:endParaRPr lang="en-US"/>
          </a:p>
        </p:txBody>
      </p:sp>
    </p:spTree>
    <p:extLst>
      <p:ext uri="{BB962C8B-B14F-4D97-AF65-F5344CB8AC3E}">
        <p14:creationId xmlns:p14="http://schemas.microsoft.com/office/powerpoint/2010/main" val="1077346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Types of Caps: </a:t>
            </a:r>
            <a:endParaRPr lang="en-US"/>
          </a:p>
          <a:p>
            <a:pPr marL="171450" indent="-171450">
              <a:buFont typeface="Arial"/>
              <a:buChar char="•"/>
            </a:pPr>
            <a:r>
              <a:rPr lang="en-US" b="1"/>
              <a:t>Mega Caps: </a:t>
            </a:r>
            <a:r>
              <a:rPr lang="en-US"/>
              <a:t>A mega cap stock has a market cap of $200 billion and greater. </a:t>
            </a:r>
            <a:endParaRPr lang="en-US">
              <a:cs typeface="Calibri"/>
            </a:endParaRPr>
          </a:p>
          <a:p>
            <a:pPr marL="171450" indent="-171450">
              <a:buFont typeface="Arial"/>
              <a:buChar char="•"/>
            </a:pPr>
            <a:r>
              <a:rPr lang="en-US" b="1"/>
              <a:t>Big/large Caps: </a:t>
            </a:r>
            <a:r>
              <a:rPr lang="en-US"/>
              <a:t>A big cap stock has a market cap of $10 billion and greater. </a:t>
            </a:r>
            <a:endParaRPr lang="en-US">
              <a:cs typeface="Calibri"/>
            </a:endParaRPr>
          </a:p>
          <a:p>
            <a:pPr marL="171450" indent="-171450">
              <a:buFont typeface="Arial"/>
              <a:buChar char="•"/>
            </a:pPr>
            <a:r>
              <a:rPr lang="en-US" b="1"/>
              <a:t>Mid-Caps: </a:t>
            </a:r>
            <a:r>
              <a:rPr lang="en-US"/>
              <a:t>A mid cap stock has a market cap between $2 to $10 billion. </a:t>
            </a:r>
            <a:endParaRPr lang="en-US">
              <a:cs typeface="Calibri"/>
            </a:endParaRPr>
          </a:p>
          <a:p>
            <a:pPr marL="171450" indent="-171450">
              <a:buFont typeface="Arial"/>
              <a:buChar char="•"/>
            </a:pPr>
            <a:r>
              <a:rPr lang="en-US" b="1"/>
              <a:t>Small Caps: </a:t>
            </a:r>
            <a:r>
              <a:rPr lang="en-US"/>
              <a:t>A small cap has a market cap between $300 million to $2 billion. </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38B9216-0513-4FB9-986A-5998FE4C8493}" type="slidenum">
              <a:rPr lang="en-US"/>
              <a:t>7</a:t>
            </a:fld>
            <a:endParaRPr lang="en-US"/>
          </a:p>
        </p:txBody>
      </p:sp>
    </p:spTree>
    <p:extLst>
      <p:ext uri="{BB962C8B-B14F-4D97-AF65-F5344CB8AC3E}">
        <p14:creationId xmlns:p14="http://schemas.microsoft.com/office/powerpoint/2010/main" val="1733510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8B9216-0513-4FB9-986A-5998FE4C8493}" type="slidenum">
              <a:rPr lang="en-US" smtClean="0"/>
              <a:t>33</a:t>
            </a:fld>
            <a:endParaRPr lang="en-US"/>
          </a:p>
        </p:txBody>
      </p:sp>
    </p:spTree>
    <p:extLst>
      <p:ext uri="{BB962C8B-B14F-4D97-AF65-F5344CB8AC3E}">
        <p14:creationId xmlns:p14="http://schemas.microsoft.com/office/powerpoint/2010/main" val="2963931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8B9216-0513-4FB9-986A-5998FE4C8493}" type="slidenum">
              <a:rPr lang="en-US" smtClean="0"/>
              <a:t>35</a:t>
            </a:fld>
            <a:endParaRPr lang="en-US"/>
          </a:p>
        </p:txBody>
      </p:sp>
    </p:spTree>
    <p:extLst>
      <p:ext uri="{BB962C8B-B14F-4D97-AF65-F5344CB8AC3E}">
        <p14:creationId xmlns:p14="http://schemas.microsoft.com/office/powerpoint/2010/main" val="1738910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8B9216-0513-4FB9-986A-5998FE4C8493}" type="slidenum">
              <a:rPr lang="en-US" smtClean="0"/>
              <a:t>36</a:t>
            </a:fld>
            <a:endParaRPr lang="en-US"/>
          </a:p>
        </p:txBody>
      </p:sp>
    </p:spTree>
    <p:extLst>
      <p:ext uri="{BB962C8B-B14F-4D97-AF65-F5344CB8AC3E}">
        <p14:creationId xmlns:p14="http://schemas.microsoft.com/office/powerpoint/2010/main" val="40806233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8B9216-0513-4FB9-986A-5998FE4C8493}" type="slidenum">
              <a:rPr lang="en-US" smtClean="0"/>
              <a:t>38</a:t>
            </a:fld>
            <a:endParaRPr lang="en-US"/>
          </a:p>
        </p:txBody>
      </p:sp>
    </p:spTree>
    <p:extLst>
      <p:ext uri="{BB962C8B-B14F-4D97-AF65-F5344CB8AC3E}">
        <p14:creationId xmlns:p14="http://schemas.microsoft.com/office/powerpoint/2010/main" val="402636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1E700B27-DE4C-4B9E-BB11-B9027034A00F}" type="datetimeFigureOut">
              <a:rPr lang="en-US" dirty="0"/>
              <a:pPr/>
              <a:t>12/4/2020</a:t>
            </a:fld>
            <a:endParaRPr lang="en-US"/>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r>
              <a:rPr lang="en-US"/>
              <a:t>
              </a:t>
            </a:r>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4162896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0F4739-9812-4A9F-890D-2AD6BA5F6EE8}" type="datetimeFigureOut">
              <a:rPr lang="en-US" dirty="0"/>
              <a:t>12/4/2020</a:t>
            </a:fld>
            <a:endParaRPr lang="en-US"/>
          </a:p>
        </p:txBody>
      </p:sp>
      <p:sp>
        <p:nvSpPr>
          <p:cNvPr id="6" name="Footer Placeholder 5"/>
          <p:cNvSpPr>
            <a:spLocks noGrp="1"/>
          </p:cNvSpPr>
          <p:nvPr>
            <p:ph type="ftr" sz="quarter" idx="11"/>
          </p:nvPr>
        </p:nvSpPr>
        <p:spPr/>
        <p:txBody>
          <a:bodyPr/>
          <a:lstStyle/>
          <a:p>
            <a:r>
              <a:rPr lang="en-US"/>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276690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8845AC5-A3F8-44AA-BA8F-596CDCC976D3}" type="datetimeFigureOut">
              <a:rPr lang="en-US" dirty="0"/>
              <a:t>12/4/2020</a:t>
            </a:fld>
            <a:endParaRPr lang="en-US"/>
          </a:p>
        </p:txBody>
      </p:sp>
      <p:sp>
        <p:nvSpPr>
          <p:cNvPr id="5" name="Footer Placeholder 4"/>
          <p:cNvSpPr>
            <a:spLocks noGrp="1"/>
          </p:cNvSpPr>
          <p:nvPr>
            <p:ph type="ftr" sz="quarter" idx="11"/>
          </p:nvPr>
        </p:nvSpPr>
        <p:spPr/>
        <p:txBody>
          <a:bodyPr/>
          <a:lstStyle/>
          <a:p>
            <a:r>
              <a:rPr lang="en-US"/>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541897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873B183-A821-4095-A363-9EC968635539}" type="datetimeFigureOut">
              <a:rPr lang="en-US" dirty="0"/>
              <a:t>12/4/2020</a:t>
            </a:fld>
            <a:endParaRPr lang="en-US"/>
          </a:p>
        </p:txBody>
      </p:sp>
      <p:sp>
        <p:nvSpPr>
          <p:cNvPr id="5" name="Footer Placeholder 4"/>
          <p:cNvSpPr>
            <a:spLocks noGrp="1"/>
          </p:cNvSpPr>
          <p:nvPr>
            <p:ph type="ftr" sz="quarter" idx="11"/>
          </p:nvPr>
        </p:nvSpPr>
        <p:spPr/>
        <p:txBody>
          <a:bodyPr/>
          <a:lstStyle/>
          <a:p>
            <a:r>
              <a:rPr lang="en-US"/>
              <a:t>
              </a:t>
            </a:r>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8711499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4D01B4-0AA5-45E6-B2E6-5FA4078AEBCF}" type="datetimeFigureOut">
              <a:rPr lang="en-US" dirty="0"/>
              <a:t>12/4/2020</a:t>
            </a:fld>
            <a:endParaRPr lang="en-US"/>
          </a:p>
        </p:txBody>
      </p:sp>
      <p:sp>
        <p:nvSpPr>
          <p:cNvPr id="5" name="Footer Placeholder 4"/>
          <p:cNvSpPr>
            <a:spLocks noGrp="1"/>
          </p:cNvSpPr>
          <p:nvPr>
            <p:ph type="ftr" sz="quarter" idx="11"/>
          </p:nvPr>
        </p:nvSpPr>
        <p:spPr/>
        <p:txBody>
          <a:bodyPr/>
          <a:lstStyle/>
          <a:p>
            <a:r>
              <a:rPr lang="en-US"/>
              <a:t>
              </a:t>
            </a:r>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8768549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147335C-0450-40D7-8612-B3203BED4F28}" type="datetimeFigureOut">
              <a:rPr lang="en-US" dirty="0"/>
              <a:t>12/4/2020</a:t>
            </a:fld>
            <a:endParaRPr lang="en-US"/>
          </a:p>
        </p:txBody>
      </p:sp>
      <p:sp>
        <p:nvSpPr>
          <p:cNvPr id="8" name="Footer Placeholder 7"/>
          <p:cNvSpPr>
            <a:spLocks noGrp="1"/>
          </p:cNvSpPr>
          <p:nvPr>
            <p:ph type="ftr" sz="quarter" idx="11"/>
          </p:nvPr>
        </p:nvSpPr>
        <p:spPr/>
        <p:txBody>
          <a:bodyPr/>
          <a:lstStyle/>
          <a:p>
            <a:r>
              <a:rPr lang="en-US"/>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0153198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246A105-2A1C-4284-B4EA-07CF89B1A393}" type="datetimeFigureOut">
              <a:rPr lang="en-US" dirty="0"/>
              <a:t>12/4/2020</a:t>
            </a:fld>
            <a:endParaRPr lang="en-US"/>
          </a:p>
        </p:txBody>
      </p:sp>
      <p:sp>
        <p:nvSpPr>
          <p:cNvPr id="8" name="Footer Placeholder 7"/>
          <p:cNvSpPr>
            <a:spLocks noGrp="1"/>
          </p:cNvSpPr>
          <p:nvPr>
            <p:ph type="ftr" sz="quarter" idx="11"/>
          </p:nvPr>
        </p:nvSpPr>
        <p:spPr/>
        <p:txBody>
          <a:bodyPr/>
          <a:lstStyle/>
          <a:p>
            <a:r>
              <a:rPr lang="en-US"/>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9186411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0DBE609-F3F2-45E6-BD6A-E03A8C86C1AE}" type="datetimeFigureOut">
              <a:rPr lang="en-US" dirty="0"/>
              <a:t>12/4/2020</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5539009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24AD68-089C-4467-A8F3-EA2BBCA6B44E}" type="datetimeFigureOut">
              <a:rPr lang="en-US" dirty="0"/>
              <a:t>12/4/2020</a:t>
            </a:fld>
            <a:endParaRPr lang="en-US"/>
          </a:p>
        </p:txBody>
      </p:sp>
      <p:sp>
        <p:nvSpPr>
          <p:cNvPr id="5" name="Footer Placeholder 4"/>
          <p:cNvSpPr>
            <a:spLocks noGrp="1"/>
          </p:cNvSpPr>
          <p:nvPr>
            <p:ph type="ftr" sz="quarter" idx="11"/>
          </p:nvPr>
        </p:nvSpPr>
        <p:spPr/>
        <p:txBody>
          <a:bodyPr/>
          <a:lstStyle/>
          <a:p>
            <a:r>
              <a:rPr lang="en-US"/>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229950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C51FCE-E4BB-4680-8E50-3C0E348D2609}" type="datetimeFigureOut">
              <a:rPr lang="en-US" dirty="0"/>
              <a:t>12/4/2020</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574698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AA073D-A903-47F8-8D16-77642FB0DF1F}" type="datetimeFigureOut">
              <a:rPr lang="en-US" dirty="0"/>
              <a:t>12/4/2020</a:t>
            </a:fld>
            <a:endParaRPr lang="en-US"/>
          </a:p>
        </p:txBody>
      </p:sp>
      <p:sp>
        <p:nvSpPr>
          <p:cNvPr id="5" name="Footer Placeholder 4"/>
          <p:cNvSpPr>
            <a:spLocks noGrp="1"/>
          </p:cNvSpPr>
          <p:nvPr>
            <p:ph type="ftr" sz="quarter" idx="11"/>
          </p:nvPr>
        </p:nvSpPr>
        <p:spPr/>
        <p:txBody>
          <a:bodyPr/>
          <a:lstStyle/>
          <a:p>
            <a:r>
              <a:rPr lang="en-US"/>
              <a:t>
              </a:t>
            </a:r>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767113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B91FA40-626B-4CA1-85D0-7A9016E395BA}" type="datetimeFigureOut">
              <a:rPr lang="en-US" dirty="0"/>
              <a:t>12/4/2020</a:t>
            </a:fld>
            <a:endParaRPr lang="en-US"/>
          </a:p>
        </p:txBody>
      </p:sp>
      <p:sp>
        <p:nvSpPr>
          <p:cNvPr id="6" name="Footer Placeholder 5"/>
          <p:cNvSpPr>
            <a:spLocks noGrp="1"/>
          </p:cNvSpPr>
          <p:nvPr>
            <p:ph type="ftr" sz="quarter" idx="11"/>
          </p:nvPr>
        </p:nvSpPr>
        <p:spPr/>
        <p:txBody>
          <a:bodyPr/>
          <a:lstStyle/>
          <a:p>
            <a:r>
              <a:rPr lang="en-US"/>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537412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3F425EA-B9DC-48A7-991E-9A82573B1B21}" type="datetimeFigureOut">
              <a:rPr lang="en-US" dirty="0"/>
              <a:t>12/4/2020</a:t>
            </a:fld>
            <a:endParaRPr lang="en-US"/>
          </a:p>
        </p:txBody>
      </p:sp>
      <p:sp>
        <p:nvSpPr>
          <p:cNvPr id="8" name="Footer Placeholder 7"/>
          <p:cNvSpPr>
            <a:spLocks noGrp="1"/>
          </p:cNvSpPr>
          <p:nvPr>
            <p:ph type="ftr" sz="quarter" idx="11"/>
          </p:nvPr>
        </p:nvSpPr>
        <p:spPr/>
        <p:txBody>
          <a:bodyPr/>
          <a:lstStyle/>
          <a:p>
            <a:r>
              <a:rPr lang="en-US"/>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180837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6CB97F8-6CEB-469B-AFCC-889F2A2B1D5A}" type="datetimeFigureOut">
              <a:rPr lang="en-US" dirty="0"/>
              <a:t>12/4/2020</a:t>
            </a:fld>
            <a:endParaRPr lang="en-US"/>
          </a:p>
        </p:txBody>
      </p:sp>
      <p:sp>
        <p:nvSpPr>
          <p:cNvPr id="4" name="Footer Placeholder 3"/>
          <p:cNvSpPr>
            <a:spLocks noGrp="1"/>
          </p:cNvSpPr>
          <p:nvPr>
            <p:ph type="ftr" sz="quarter" idx="11"/>
          </p:nvPr>
        </p:nvSpPr>
        <p:spPr/>
        <p:txBody>
          <a:bodyPr/>
          <a:lstStyle/>
          <a:p>
            <a:r>
              <a:rPr lang="en-US"/>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347178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A9179F-009E-4FA5-B091-7EBB82A185BD}" type="datetimeFigureOut">
              <a:rPr lang="en-US" dirty="0"/>
              <a:t>12/4/2020</a:t>
            </a:fld>
            <a:endParaRPr lang="en-US"/>
          </a:p>
        </p:txBody>
      </p:sp>
      <p:sp>
        <p:nvSpPr>
          <p:cNvPr id="3" name="Footer Placeholder 2"/>
          <p:cNvSpPr>
            <a:spLocks noGrp="1"/>
          </p:cNvSpPr>
          <p:nvPr>
            <p:ph type="ftr" sz="quarter" idx="11"/>
          </p:nvPr>
        </p:nvSpPr>
        <p:spPr/>
        <p:txBody>
          <a:bodyPr/>
          <a:lstStyle/>
          <a:p>
            <a:r>
              <a:rPr lang="en-US"/>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573631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665CEB-0076-4E37-B880-BCEA9784DE0A}" type="datetimeFigureOut">
              <a:rPr lang="en-US" dirty="0"/>
              <a:t>12/4/2020</a:t>
            </a:fld>
            <a:endParaRPr lang="en-US"/>
          </a:p>
        </p:txBody>
      </p:sp>
      <p:sp>
        <p:nvSpPr>
          <p:cNvPr id="6" name="Footer Placeholder 5"/>
          <p:cNvSpPr>
            <a:spLocks noGrp="1"/>
          </p:cNvSpPr>
          <p:nvPr>
            <p:ph type="ftr" sz="quarter" idx="11"/>
          </p:nvPr>
        </p:nvSpPr>
        <p:spPr/>
        <p:txBody>
          <a:bodyPr/>
          <a:lstStyle/>
          <a:p>
            <a:r>
              <a:rPr lang="en-US"/>
              <a:t>
              </a:t>
            </a:r>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0493627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6149E5E-3896-4118-99A7-7B85668F1C5E}" type="datetimeFigureOut">
              <a:rPr lang="en-US" dirty="0"/>
              <a:t>12/4/2020</a:t>
            </a:fld>
            <a:endParaRPr lang="en-US"/>
          </a:p>
        </p:txBody>
      </p:sp>
      <p:sp>
        <p:nvSpPr>
          <p:cNvPr id="6" name="Footer Placeholder 5"/>
          <p:cNvSpPr>
            <a:spLocks noGrp="1"/>
          </p:cNvSpPr>
          <p:nvPr>
            <p:ph type="ftr" sz="quarter" idx="11"/>
          </p:nvPr>
        </p:nvSpPr>
        <p:spPr/>
        <p:txBody>
          <a:bodyPr/>
          <a:lstStyle/>
          <a:p>
            <a:r>
              <a:rPr lang="en-US"/>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43026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7E0D914D-B099-4142-A885-11F276715148}" type="datetimeFigureOut">
              <a:rPr lang="en-US" dirty="0"/>
              <a:t>12/4/2020</a:t>
            </a:fld>
            <a:endParaRPr lang="en-US"/>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r>
              <a:rPr lang="en-US"/>
              <a:t>
              </a:t>
            </a:r>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83430812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7">
            <a:extLst>
              <a:ext uri="{FF2B5EF4-FFF2-40B4-BE49-F238E27FC236}">
                <a16:creationId xmlns:a16="http://schemas.microsoft.com/office/drawing/2014/main" id="{33474BD5-5CDD-4624-B265-461D5D2FAB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64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9">
            <a:extLst>
              <a:ext uri="{FF2B5EF4-FFF2-40B4-BE49-F238E27FC236}">
                <a16:creationId xmlns:a16="http://schemas.microsoft.com/office/drawing/2014/main" id="{97541F74-7AB4-44F5-B299-DC46587E9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28" name="Rectangle 10">
              <a:extLst>
                <a:ext uri="{FF2B5EF4-FFF2-40B4-BE49-F238E27FC236}">
                  <a16:creationId xmlns:a16="http://schemas.microsoft.com/office/drawing/2014/main" id="{B7C5CDCA-4575-4FF4-A5EC-64DC449B20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Oval 11">
              <a:extLst>
                <a:ext uri="{FF2B5EF4-FFF2-40B4-BE49-F238E27FC236}">
                  <a16:creationId xmlns:a16="http://schemas.microsoft.com/office/drawing/2014/main" id="{0742D19B-10DE-4D94-98F8-1F12F9938F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0" name="Oval 12">
              <a:extLst>
                <a:ext uri="{FF2B5EF4-FFF2-40B4-BE49-F238E27FC236}">
                  <a16:creationId xmlns:a16="http://schemas.microsoft.com/office/drawing/2014/main" id="{9BC4F9F2-5068-498F-A8BD-B7B1053288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1" name="Oval 13">
              <a:extLst>
                <a:ext uri="{FF2B5EF4-FFF2-40B4-BE49-F238E27FC236}">
                  <a16:creationId xmlns:a16="http://schemas.microsoft.com/office/drawing/2014/main" id="{53E1DABB-ED82-4D7D-8F9D-4F5168E3E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2" name="Oval 14">
              <a:extLst>
                <a:ext uri="{FF2B5EF4-FFF2-40B4-BE49-F238E27FC236}">
                  <a16:creationId xmlns:a16="http://schemas.microsoft.com/office/drawing/2014/main" id="{93468F7E-1797-41D7-AB73-3AD2C4C253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3" name="Oval 15">
              <a:extLst>
                <a:ext uri="{FF2B5EF4-FFF2-40B4-BE49-F238E27FC236}">
                  <a16:creationId xmlns:a16="http://schemas.microsoft.com/office/drawing/2014/main" id="{A20D4073-E031-435E-B8A6-63CEA7375E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4" name="Freeform 5">
              <a:extLst>
                <a:ext uri="{FF2B5EF4-FFF2-40B4-BE49-F238E27FC236}">
                  <a16:creationId xmlns:a16="http://schemas.microsoft.com/office/drawing/2014/main" id="{8304B15C-CB59-49EF-BEFA-F4B5CFF1F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35" name="Freeform 5">
              <a:extLst>
                <a:ext uri="{FF2B5EF4-FFF2-40B4-BE49-F238E27FC236}">
                  <a16:creationId xmlns:a16="http://schemas.microsoft.com/office/drawing/2014/main" id="{6739E239-4B56-4CD1-B3C9-F44730C4B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36" name="Freeform 5">
              <a:extLst>
                <a:ext uri="{FF2B5EF4-FFF2-40B4-BE49-F238E27FC236}">
                  <a16:creationId xmlns:a16="http://schemas.microsoft.com/office/drawing/2014/main" id="{B97F9A81-D694-4C86-AF0C-8D592AFE28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7" name="Rectangle 20">
            <a:extLst>
              <a:ext uri="{FF2B5EF4-FFF2-40B4-BE49-F238E27FC236}">
                <a16:creationId xmlns:a16="http://schemas.microsoft.com/office/drawing/2014/main" id="{9E382A3D-2F90-475C-8DF2-F666FEA34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1683171" y="1143000"/>
            <a:ext cx="8825658" cy="3389217"/>
          </a:xfrm>
        </p:spPr>
        <p:txBody>
          <a:bodyPr anchor="ctr">
            <a:normAutofit/>
          </a:bodyPr>
          <a:lstStyle/>
          <a:p>
            <a:pPr algn="ctr"/>
            <a:r>
              <a:rPr lang="en-US" sz="6600" b="1">
                <a:solidFill>
                  <a:srgbClr val="FFFFFF"/>
                </a:solidFill>
                <a:ea typeface="+mj-lt"/>
                <a:cs typeface="+mj-lt"/>
              </a:rPr>
              <a:t>Corporate Finance Group Project </a:t>
            </a:r>
            <a:endParaRPr lang="en-US" sz="6600">
              <a:solidFill>
                <a:srgbClr val="FFFFFF"/>
              </a:solidFill>
            </a:endParaRPr>
          </a:p>
        </p:txBody>
      </p:sp>
      <p:sp>
        <p:nvSpPr>
          <p:cNvPr id="3" name="Subtitle 2"/>
          <p:cNvSpPr>
            <a:spLocks noGrp="1"/>
          </p:cNvSpPr>
          <p:nvPr>
            <p:ph type="subTitle" idx="1"/>
          </p:nvPr>
        </p:nvSpPr>
        <p:spPr>
          <a:xfrm>
            <a:off x="1683171" y="5240851"/>
            <a:ext cx="8825658" cy="828932"/>
          </a:xfrm>
        </p:spPr>
        <p:txBody>
          <a:bodyPr vert="horz" lIns="91440" tIns="45720" rIns="91440" bIns="45720" rtlCol="0">
            <a:normAutofit/>
          </a:bodyPr>
          <a:lstStyle/>
          <a:p>
            <a:pPr algn="ctr"/>
            <a:r>
              <a:rPr lang="en-US" sz="2400" b="1" dirty="0">
                <a:solidFill>
                  <a:schemeClr val="tx2"/>
                </a:solidFill>
                <a:ea typeface="+mn-lt"/>
                <a:cs typeface="+mn-lt"/>
              </a:rPr>
              <a:t>Group Members:</a:t>
            </a:r>
            <a:r>
              <a:rPr lang="en-US" sz="2400" dirty="0">
                <a:solidFill>
                  <a:schemeClr val="tx2"/>
                </a:solidFill>
                <a:ea typeface="+mn-lt"/>
                <a:cs typeface="+mn-lt"/>
              </a:rPr>
              <a:t> Hassan Fayyaz, Jules Day, Sandy Chen, Luis De Leon, Mimi Fang, Laura De Los Santos </a:t>
            </a:r>
            <a:endParaRPr lang="en-US" sz="2400" dirty="0">
              <a:solidFill>
                <a:schemeClr val="tx2"/>
              </a:solidFill>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D9628-AC90-4ADF-A2FC-B94731436092}"/>
              </a:ext>
            </a:extLst>
          </p:cNvPr>
          <p:cNvSpPr>
            <a:spLocks noGrp="1"/>
          </p:cNvSpPr>
          <p:nvPr>
            <p:ph type="title"/>
          </p:nvPr>
        </p:nvSpPr>
        <p:spPr>
          <a:xfrm>
            <a:off x="1787557" y="1203706"/>
            <a:ext cx="8761413" cy="706964"/>
          </a:xfrm>
        </p:spPr>
        <p:txBody>
          <a:bodyPr/>
          <a:lstStyle/>
          <a:p>
            <a:pPr algn="ctr"/>
            <a:r>
              <a:rPr lang="en-US" b="1" dirty="0">
                <a:ea typeface="+mj-lt"/>
                <a:cs typeface="+mj-lt"/>
              </a:rPr>
              <a:t>Reasons why we chose these stocks </a:t>
            </a:r>
            <a:endParaRPr lang="en-US" dirty="0"/>
          </a:p>
          <a:p>
            <a:endParaRPr lang="en-US" dirty="0"/>
          </a:p>
        </p:txBody>
      </p:sp>
      <p:sp>
        <p:nvSpPr>
          <p:cNvPr id="3" name="Content Placeholder 2">
            <a:extLst>
              <a:ext uri="{FF2B5EF4-FFF2-40B4-BE49-F238E27FC236}">
                <a16:creationId xmlns:a16="http://schemas.microsoft.com/office/drawing/2014/main" id="{40919147-194A-4B68-B11A-20531D39A6CC}"/>
              </a:ext>
            </a:extLst>
          </p:cNvPr>
          <p:cNvSpPr>
            <a:spLocks noGrp="1"/>
          </p:cNvSpPr>
          <p:nvPr>
            <p:ph idx="1"/>
          </p:nvPr>
        </p:nvSpPr>
        <p:spPr>
          <a:xfrm>
            <a:off x="450464" y="2359085"/>
            <a:ext cx="8588884" cy="3977016"/>
          </a:xfrm>
        </p:spPr>
        <p:txBody>
          <a:bodyPr vert="horz" lIns="91440" tIns="45720" rIns="91440" bIns="45720" rtlCol="0" anchor="t">
            <a:normAutofit/>
          </a:bodyPr>
          <a:lstStyle/>
          <a:p>
            <a:pPr marL="0" indent="0">
              <a:buNone/>
            </a:pPr>
            <a:endParaRPr lang="en-US" dirty="0"/>
          </a:p>
          <a:p>
            <a:r>
              <a:rPr lang="en-US" b="1" dirty="0">
                <a:solidFill>
                  <a:schemeClr val="tx1"/>
                </a:solidFill>
                <a:latin typeface="Times New Roman" panose="02020603050405020304" pitchFamily="18" charset="0"/>
                <a:ea typeface="+mn-lt"/>
                <a:cs typeface="Times New Roman" panose="02020603050405020304" pitchFamily="18" charset="0"/>
              </a:rPr>
              <a:t>DraftKings</a:t>
            </a:r>
            <a:r>
              <a:rPr lang="en-US" dirty="0">
                <a:solidFill>
                  <a:schemeClr val="tx1"/>
                </a:solidFill>
                <a:latin typeface="Times New Roman" panose="02020603050405020304" pitchFamily="18" charset="0"/>
                <a:ea typeface="+mn-lt"/>
                <a:cs typeface="Times New Roman" panose="02020603050405020304" pitchFamily="18" charset="0"/>
              </a:rPr>
              <a:t>: DraftKings, being a sports betting operator, was chosen right before the football season began. After Covid-19 suspended all sports, we witnessed people's passion and need for sport, so we knew DraftKings would perform well. This also corresponded with the time of the NBA and MLB Season. </a:t>
            </a:r>
          </a:p>
          <a:p>
            <a:endParaRPr lang="en-US" dirty="0">
              <a:solidFill>
                <a:schemeClr val="tx1"/>
              </a:solidFill>
              <a:latin typeface="Times New Roman" panose="02020603050405020304" pitchFamily="18" charset="0"/>
              <a:ea typeface="+mn-lt"/>
              <a:cs typeface="Times New Roman" panose="02020603050405020304" pitchFamily="18" charset="0"/>
            </a:endParaRPr>
          </a:p>
          <a:p>
            <a:r>
              <a:rPr lang="en-US" b="1" dirty="0">
                <a:solidFill>
                  <a:schemeClr val="tx1"/>
                </a:solidFill>
                <a:latin typeface="Times New Roman" panose="02020603050405020304" pitchFamily="18" charset="0"/>
                <a:ea typeface="+mn-lt"/>
                <a:cs typeface="Times New Roman" panose="02020603050405020304" pitchFamily="18" charset="0"/>
              </a:rPr>
              <a:t>Snowflake: </a:t>
            </a:r>
            <a:r>
              <a:rPr lang="en-US" dirty="0">
                <a:solidFill>
                  <a:schemeClr val="tx1"/>
                </a:solidFill>
                <a:latin typeface="Times New Roman" panose="02020603050405020304" pitchFamily="18" charset="0"/>
                <a:ea typeface="+mn-lt"/>
                <a:cs typeface="Times New Roman" panose="02020603050405020304" pitchFamily="18" charset="0"/>
              </a:rPr>
              <a:t>We chose Snowflake due to the articles given in class. We learned that there have been many investors putting money into tech companies, and Snowflake was one that was highlighted. </a:t>
            </a:r>
            <a:endParaRPr lang="en-US" dirty="0">
              <a:solidFill>
                <a:schemeClr val="tx1"/>
              </a:solidFill>
              <a:latin typeface="Times New Roman" panose="02020603050405020304" pitchFamily="18" charset="0"/>
              <a:cs typeface="Times New Roman" panose="02020603050405020304" pitchFamily="18" charset="0"/>
            </a:endParaRPr>
          </a:p>
          <a:p>
            <a:endParaRPr lang="en-US" dirty="0"/>
          </a:p>
        </p:txBody>
      </p:sp>
      <p:pic>
        <p:nvPicPr>
          <p:cNvPr id="5" name="Picture 4" descr="Logo&#10;&#10;Description automatically generated">
            <a:extLst>
              <a:ext uri="{FF2B5EF4-FFF2-40B4-BE49-F238E27FC236}">
                <a16:creationId xmlns:a16="http://schemas.microsoft.com/office/drawing/2014/main" id="{7D730508-C21B-402B-B87D-FDB70C370233}"/>
              </a:ext>
            </a:extLst>
          </p:cNvPr>
          <p:cNvPicPr>
            <a:picLocks noChangeAspect="1"/>
          </p:cNvPicPr>
          <p:nvPr/>
        </p:nvPicPr>
        <p:blipFill>
          <a:blip r:embed="rId2"/>
          <a:stretch>
            <a:fillRect/>
          </a:stretch>
        </p:blipFill>
        <p:spPr>
          <a:xfrm>
            <a:off x="8915400" y="2595426"/>
            <a:ext cx="2702378" cy="1326968"/>
          </a:xfrm>
          <a:prstGeom prst="rect">
            <a:avLst/>
          </a:prstGeom>
        </p:spPr>
      </p:pic>
      <p:pic>
        <p:nvPicPr>
          <p:cNvPr id="7" name="Picture 5" descr="Text, whiteboard&#10;&#10;Description automatically generated">
            <a:extLst>
              <a:ext uri="{FF2B5EF4-FFF2-40B4-BE49-F238E27FC236}">
                <a16:creationId xmlns:a16="http://schemas.microsoft.com/office/drawing/2014/main" id="{B14D23B8-55E3-4FF8-A1A9-D1C85A8F12C0}"/>
              </a:ext>
            </a:extLst>
          </p:cNvPr>
          <p:cNvPicPr>
            <a:picLocks noChangeAspect="1"/>
          </p:cNvPicPr>
          <p:nvPr/>
        </p:nvPicPr>
        <p:blipFill>
          <a:blip r:embed="rId3"/>
          <a:stretch>
            <a:fillRect/>
          </a:stretch>
        </p:blipFill>
        <p:spPr>
          <a:xfrm>
            <a:off x="9296401" y="4290332"/>
            <a:ext cx="2443843" cy="1257301"/>
          </a:xfrm>
          <a:prstGeom prst="rect">
            <a:avLst/>
          </a:prstGeom>
        </p:spPr>
      </p:pic>
    </p:spTree>
    <p:extLst>
      <p:ext uri="{BB962C8B-B14F-4D97-AF65-F5344CB8AC3E}">
        <p14:creationId xmlns:p14="http://schemas.microsoft.com/office/powerpoint/2010/main" val="15726399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806E7-FF16-4901-ABC4-46A4EFF8FEF2}"/>
              </a:ext>
            </a:extLst>
          </p:cNvPr>
          <p:cNvSpPr>
            <a:spLocks noGrp="1"/>
          </p:cNvSpPr>
          <p:nvPr>
            <p:ph type="title"/>
          </p:nvPr>
        </p:nvSpPr>
        <p:spPr>
          <a:xfrm>
            <a:off x="1083067" y="858649"/>
            <a:ext cx="10026619" cy="937000"/>
          </a:xfrm>
        </p:spPr>
        <p:txBody>
          <a:bodyPr/>
          <a:lstStyle/>
          <a:p>
            <a:pPr algn="ctr"/>
            <a:r>
              <a:rPr lang="en-US" b="1" dirty="0">
                <a:ea typeface="+mj-lt"/>
                <a:cs typeface="+mj-lt"/>
              </a:rPr>
              <a:t>Reasons why we chose these stocks (continue)</a:t>
            </a:r>
            <a:endParaRPr lang="en-US" dirty="0"/>
          </a:p>
        </p:txBody>
      </p:sp>
      <p:sp>
        <p:nvSpPr>
          <p:cNvPr id="3" name="Content Placeholder 2">
            <a:extLst>
              <a:ext uri="{FF2B5EF4-FFF2-40B4-BE49-F238E27FC236}">
                <a16:creationId xmlns:a16="http://schemas.microsoft.com/office/drawing/2014/main" id="{FB793EBA-0BDA-44BD-9D34-428C01397DE7}"/>
              </a:ext>
            </a:extLst>
          </p:cNvPr>
          <p:cNvSpPr>
            <a:spLocks noGrp="1"/>
          </p:cNvSpPr>
          <p:nvPr>
            <p:ph idx="1"/>
          </p:nvPr>
        </p:nvSpPr>
        <p:spPr>
          <a:xfrm>
            <a:off x="378578" y="2474104"/>
            <a:ext cx="8675148" cy="3775733"/>
          </a:xfrm>
        </p:spPr>
        <p:txBody>
          <a:bodyPr vert="horz" lIns="91440" tIns="45720" rIns="91440" bIns="45720" rtlCol="0" anchor="t">
            <a:normAutofit/>
          </a:bodyPr>
          <a:lstStyle/>
          <a:p>
            <a:r>
              <a:rPr lang="en-US" b="1" dirty="0" err="1">
                <a:solidFill>
                  <a:schemeClr val="tx1"/>
                </a:solidFill>
                <a:latin typeface="Times New Roman" panose="02020603050405020304" pitchFamily="18" charset="0"/>
                <a:ea typeface="+mn-lt"/>
                <a:cs typeface="Times New Roman" panose="02020603050405020304" pitchFamily="18" charset="0"/>
              </a:rPr>
              <a:t>Moderna</a:t>
            </a:r>
            <a:r>
              <a:rPr lang="en-US" b="1" dirty="0">
                <a:solidFill>
                  <a:schemeClr val="tx1"/>
                </a:solidFill>
                <a:latin typeface="Times New Roman" panose="02020603050405020304" pitchFamily="18" charset="0"/>
                <a:ea typeface="+mn-lt"/>
                <a:cs typeface="Times New Roman" panose="02020603050405020304" pitchFamily="18" charset="0"/>
              </a:rPr>
              <a:t>: </a:t>
            </a:r>
            <a:r>
              <a:rPr lang="en-US" dirty="0" err="1">
                <a:solidFill>
                  <a:schemeClr val="tx1"/>
                </a:solidFill>
                <a:latin typeface="Times New Roman" panose="02020603050405020304" pitchFamily="18" charset="0"/>
                <a:ea typeface="+mn-lt"/>
                <a:cs typeface="Times New Roman" panose="02020603050405020304" pitchFamily="18" charset="0"/>
              </a:rPr>
              <a:t>Moderna</a:t>
            </a:r>
            <a:r>
              <a:rPr lang="en-US" dirty="0">
                <a:solidFill>
                  <a:schemeClr val="tx1"/>
                </a:solidFill>
                <a:latin typeface="Times New Roman" panose="02020603050405020304" pitchFamily="18" charset="0"/>
                <a:ea typeface="+mn-lt"/>
                <a:cs typeface="Times New Roman" panose="02020603050405020304" pitchFamily="18" charset="0"/>
              </a:rPr>
              <a:t> is one of the companies looking into a COVID-19 vaccine. </a:t>
            </a:r>
            <a:r>
              <a:rPr lang="en-US" dirty="0" err="1">
                <a:solidFill>
                  <a:schemeClr val="tx1"/>
                </a:solidFill>
                <a:latin typeface="Times New Roman" panose="02020603050405020304" pitchFamily="18" charset="0"/>
                <a:ea typeface="+mn-lt"/>
                <a:cs typeface="Times New Roman" panose="02020603050405020304" pitchFamily="18" charset="0"/>
              </a:rPr>
              <a:t>Moderna</a:t>
            </a:r>
            <a:r>
              <a:rPr lang="en-US" dirty="0">
                <a:solidFill>
                  <a:schemeClr val="tx1"/>
                </a:solidFill>
                <a:latin typeface="Times New Roman" panose="02020603050405020304" pitchFamily="18" charset="0"/>
                <a:ea typeface="+mn-lt"/>
                <a:cs typeface="Times New Roman" panose="02020603050405020304" pitchFamily="18" charset="0"/>
              </a:rPr>
              <a:t> was getting really good results and was seeing a steady rise in investors and return given people’s faith in the company. It’s interesting to see companies like this especially during the pandemic because their success will determine whether we as a people continue to quarantine and social distance or not. </a:t>
            </a:r>
            <a:r>
              <a:rPr lang="en-US" dirty="0" err="1">
                <a:solidFill>
                  <a:schemeClr val="tx1"/>
                </a:solidFill>
                <a:latin typeface="Times New Roman" panose="02020603050405020304" pitchFamily="18" charset="0"/>
                <a:ea typeface="+mn-lt"/>
                <a:cs typeface="Times New Roman" panose="02020603050405020304" pitchFamily="18" charset="0"/>
              </a:rPr>
              <a:t>Moderna</a:t>
            </a:r>
            <a:r>
              <a:rPr lang="en-US" dirty="0">
                <a:solidFill>
                  <a:schemeClr val="tx1"/>
                </a:solidFill>
                <a:latin typeface="Times New Roman" panose="02020603050405020304" pitchFamily="18" charset="0"/>
                <a:ea typeface="+mn-lt"/>
                <a:cs typeface="Times New Roman" panose="02020603050405020304" pitchFamily="18" charset="0"/>
              </a:rPr>
              <a:t> (as of 11/20/20) currently has a stock price of $97.61, which is a 500% rise from the beginning of this year. As of right now, </a:t>
            </a:r>
            <a:r>
              <a:rPr lang="en-US" dirty="0" err="1">
                <a:solidFill>
                  <a:schemeClr val="tx1"/>
                </a:solidFill>
                <a:latin typeface="Times New Roman" panose="02020603050405020304" pitchFamily="18" charset="0"/>
                <a:ea typeface="+mn-lt"/>
                <a:cs typeface="Times New Roman" panose="02020603050405020304" pitchFamily="18" charset="0"/>
              </a:rPr>
              <a:t>Moderna</a:t>
            </a:r>
            <a:r>
              <a:rPr lang="en-US" dirty="0">
                <a:solidFill>
                  <a:schemeClr val="tx1"/>
                </a:solidFill>
                <a:latin typeface="Times New Roman" panose="02020603050405020304" pitchFamily="18" charset="0"/>
                <a:ea typeface="+mn-lt"/>
                <a:cs typeface="Times New Roman" panose="02020603050405020304" pitchFamily="18" charset="0"/>
              </a:rPr>
              <a:t> is in phase 3, which is when the vaccine is ready to go through human trials. They have shown that their vaccine has an efficacy rate of 94.5%, which is extremely promising. </a:t>
            </a:r>
            <a:endParaRPr lang="en-US" dirty="0">
              <a:solidFill>
                <a:schemeClr val="tx1"/>
              </a:solidFill>
              <a:latin typeface="Times New Roman" panose="02020603050405020304" pitchFamily="18" charset="0"/>
              <a:cs typeface="Times New Roman" panose="02020603050405020304" pitchFamily="18" charset="0"/>
            </a:endParaRPr>
          </a:p>
          <a:p>
            <a:endParaRPr lang="en-US" dirty="0">
              <a:solidFill>
                <a:schemeClr val="tx1"/>
              </a:solidFill>
            </a:endParaRPr>
          </a:p>
        </p:txBody>
      </p:sp>
      <p:pic>
        <p:nvPicPr>
          <p:cNvPr id="5" name="Picture 7" descr="A store inside of a building&#10;&#10;Description automatically generated">
            <a:extLst>
              <a:ext uri="{FF2B5EF4-FFF2-40B4-BE49-F238E27FC236}">
                <a16:creationId xmlns:a16="http://schemas.microsoft.com/office/drawing/2014/main" id="{296B36C8-3B12-4D14-ADE9-D652C84FD115}"/>
              </a:ext>
            </a:extLst>
          </p:cNvPr>
          <p:cNvPicPr>
            <a:picLocks noChangeAspect="1"/>
          </p:cNvPicPr>
          <p:nvPr/>
        </p:nvPicPr>
        <p:blipFill>
          <a:blip r:embed="rId2"/>
          <a:stretch>
            <a:fillRect/>
          </a:stretch>
        </p:blipFill>
        <p:spPr>
          <a:xfrm>
            <a:off x="8983436" y="2657741"/>
            <a:ext cx="3136781" cy="2734813"/>
          </a:xfrm>
          <a:prstGeom prst="rect">
            <a:avLst/>
          </a:prstGeom>
        </p:spPr>
      </p:pic>
    </p:spTree>
    <p:extLst>
      <p:ext uri="{BB962C8B-B14F-4D97-AF65-F5344CB8AC3E}">
        <p14:creationId xmlns:p14="http://schemas.microsoft.com/office/powerpoint/2010/main" val="3570123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1D8C9-3A6D-4CBA-879E-BB51BAE5127E}"/>
              </a:ext>
            </a:extLst>
          </p:cNvPr>
          <p:cNvSpPr>
            <a:spLocks noGrp="1"/>
          </p:cNvSpPr>
          <p:nvPr>
            <p:ph type="title"/>
          </p:nvPr>
        </p:nvSpPr>
        <p:spPr/>
        <p:txBody>
          <a:bodyPr/>
          <a:lstStyle/>
          <a:p>
            <a:pPr algn="ctr"/>
            <a:r>
              <a:rPr lang="en-US" b="1" dirty="0">
                <a:ea typeface="+mj-lt"/>
                <a:cs typeface="+mj-lt"/>
              </a:rPr>
              <a:t>Reasons why we chose these stocks (continue)</a:t>
            </a:r>
            <a:endParaRPr lang="en-US" dirty="0"/>
          </a:p>
        </p:txBody>
      </p:sp>
      <p:sp>
        <p:nvSpPr>
          <p:cNvPr id="3" name="Content Placeholder 2">
            <a:extLst>
              <a:ext uri="{FF2B5EF4-FFF2-40B4-BE49-F238E27FC236}">
                <a16:creationId xmlns:a16="http://schemas.microsoft.com/office/drawing/2014/main" id="{981873D1-2B4A-4FDD-ABD2-03F0C85BE768}"/>
              </a:ext>
            </a:extLst>
          </p:cNvPr>
          <p:cNvSpPr>
            <a:spLocks noGrp="1"/>
          </p:cNvSpPr>
          <p:nvPr>
            <p:ph idx="1"/>
          </p:nvPr>
        </p:nvSpPr>
        <p:spPr>
          <a:xfrm>
            <a:off x="522351" y="2589123"/>
            <a:ext cx="8473865" cy="3775733"/>
          </a:xfrm>
        </p:spPr>
        <p:txBody>
          <a:bodyPr vert="horz" lIns="91440" tIns="45720" rIns="91440" bIns="45720" rtlCol="0" anchor="t">
            <a:normAutofit/>
          </a:bodyPr>
          <a:lstStyle/>
          <a:p>
            <a:r>
              <a:rPr lang="en-US" b="1" dirty="0">
                <a:solidFill>
                  <a:schemeClr val="tx1"/>
                </a:solidFill>
                <a:latin typeface="Times New Roman" panose="02020603050405020304" pitchFamily="18" charset="0"/>
                <a:ea typeface="+mn-lt"/>
                <a:cs typeface="Times New Roman" panose="02020603050405020304" pitchFamily="18" charset="0"/>
              </a:rPr>
              <a:t>Tesla: </a:t>
            </a:r>
            <a:r>
              <a:rPr lang="en-US" dirty="0">
                <a:solidFill>
                  <a:schemeClr val="tx1"/>
                </a:solidFill>
                <a:latin typeface="Times New Roman" panose="02020603050405020304" pitchFamily="18" charset="0"/>
                <a:ea typeface="+mn-lt"/>
                <a:cs typeface="Times New Roman" panose="02020603050405020304" pitchFamily="18" charset="0"/>
              </a:rPr>
              <a:t>Over time, we saw an incredible rise in both popularity and stock return in Tesla. As we observe our surroundings, we hear about Tesla’s amazing new electric cars with dog mode or about their advances in sustainable living. The more we heard about Elon Musk and his rise in popularity, the more interested we became in the company (and especially David </a:t>
            </a:r>
            <a:r>
              <a:rPr lang="en-US" dirty="0" err="1">
                <a:solidFill>
                  <a:schemeClr val="tx1"/>
                </a:solidFill>
                <a:latin typeface="Times New Roman" panose="02020603050405020304" pitchFamily="18" charset="0"/>
                <a:ea typeface="+mn-lt"/>
                <a:cs typeface="Times New Roman" panose="02020603050405020304" pitchFamily="18" charset="0"/>
              </a:rPr>
              <a:t>Dobrik’s</a:t>
            </a:r>
            <a:r>
              <a:rPr lang="en-US" dirty="0">
                <a:solidFill>
                  <a:schemeClr val="tx1"/>
                </a:solidFill>
                <a:latin typeface="Times New Roman" panose="02020603050405020304" pitchFamily="18" charset="0"/>
                <a:ea typeface="+mn-lt"/>
                <a:cs typeface="Times New Roman" panose="02020603050405020304" pitchFamily="18" charset="0"/>
              </a:rPr>
              <a:t> Tesla giveaways). It was only when we looked into the company that their popularity wasn’t the only thing to rise. It was amazing to see that at the beginning of this year Tesla’s stocks were only worth $86. Now it's worth $489.61 (as of 11/20/20). That’s a 569% rise in price. </a:t>
            </a:r>
            <a:endParaRPr lang="en-US" dirty="0">
              <a:solidFill>
                <a:schemeClr val="tx1"/>
              </a:solidFill>
              <a:latin typeface="Times New Roman" panose="02020603050405020304" pitchFamily="18" charset="0"/>
              <a:cs typeface="Times New Roman" panose="02020603050405020304" pitchFamily="18" charset="0"/>
            </a:endParaRPr>
          </a:p>
          <a:p>
            <a:endParaRPr lang="en-US" dirty="0">
              <a:solidFill>
                <a:schemeClr val="tx1"/>
              </a:solidFill>
            </a:endParaRPr>
          </a:p>
        </p:txBody>
      </p:sp>
      <p:pic>
        <p:nvPicPr>
          <p:cNvPr id="5" name="Picture 8" descr="Logo&#10;&#10;Description automatically generated">
            <a:extLst>
              <a:ext uri="{FF2B5EF4-FFF2-40B4-BE49-F238E27FC236}">
                <a16:creationId xmlns:a16="http://schemas.microsoft.com/office/drawing/2014/main" id="{3BCEB347-DCF1-46C4-BDB2-D60A44BDD24A}"/>
              </a:ext>
            </a:extLst>
          </p:cNvPr>
          <p:cNvPicPr>
            <a:picLocks noChangeAspect="1"/>
          </p:cNvPicPr>
          <p:nvPr/>
        </p:nvPicPr>
        <p:blipFill>
          <a:blip r:embed="rId2"/>
          <a:stretch>
            <a:fillRect/>
          </a:stretch>
        </p:blipFill>
        <p:spPr>
          <a:xfrm>
            <a:off x="9134397" y="2350076"/>
            <a:ext cx="2469774" cy="3142182"/>
          </a:xfrm>
          <a:prstGeom prst="rect">
            <a:avLst/>
          </a:prstGeom>
        </p:spPr>
      </p:pic>
    </p:spTree>
    <p:extLst>
      <p:ext uri="{BB962C8B-B14F-4D97-AF65-F5344CB8AC3E}">
        <p14:creationId xmlns:p14="http://schemas.microsoft.com/office/powerpoint/2010/main" val="1660647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4CF2-D0D6-4DF5-B164-2D273D338436}"/>
              </a:ext>
            </a:extLst>
          </p:cNvPr>
          <p:cNvSpPr>
            <a:spLocks noGrp="1"/>
          </p:cNvSpPr>
          <p:nvPr>
            <p:ph type="title"/>
          </p:nvPr>
        </p:nvSpPr>
        <p:spPr/>
        <p:txBody>
          <a:bodyPr/>
          <a:lstStyle/>
          <a:p>
            <a:pPr algn="ctr"/>
            <a:r>
              <a:rPr lang="en-US" b="1" dirty="0">
                <a:ea typeface="+mj-lt"/>
                <a:cs typeface="+mj-lt"/>
              </a:rPr>
              <a:t>Reasons why we chose these stocks (continue)</a:t>
            </a:r>
          </a:p>
        </p:txBody>
      </p:sp>
      <p:sp>
        <p:nvSpPr>
          <p:cNvPr id="3" name="Content Placeholder 2">
            <a:extLst>
              <a:ext uri="{FF2B5EF4-FFF2-40B4-BE49-F238E27FC236}">
                <a16:creationId xmlns:a16="http://schemas.microsoft.com/office/drawing/2014/main" id="{64CECA19-DF6C-4187-8867-611DB5DEC96F}"/>
              </a:ext>
            </a:extLst>
          </p:cNvPr>
          <p:cNvSpPr>
            <a:spLocks noGrp="1"/>
          </p:cNvSpPr>
          <p:nvPr>
            <p:ph idx="1"/>
          </p:nvPr>
        </p:nvSpPr>
        <p:spPr>
          <a:xfrm>
            <a:off x="536729" y="2617877"/>
            <a:ext cx="7596847" cy="3387546"/>
          </a:xfrm>
        </p:spPr>
        <p:txBody>
          <a:bodyPr vert="horz" lIns="91440" tIns="45720" rIns="91440" bIns="45720" rtlCol="0" anchor="t">
            <a:normAutofit/>
          </a:bodyPr>
          <a:lstStyle/>
          <a:p>
            <a:r>
              <a:rPr lang="en-US" b="1" dirty="0">
                <a:solidFill>
                  <a:schemeClr val="tx1"/>
                </a:solidFill>
                <a:latin typeface="Times New Roman" panose="02020603050405020304" pitchFamily="18" charset="0"/>
                <a:ea typeface="+mn-lt"/>
                <a:cs typeface="Times New Roman" panose="02020603050405020304" pitchFamily="18" charset="0"/>
              </a:rPr>
              <a:t>Netflix: </a:t>
            </a:r>
            <a:r>
              <a:rPr lang="en-US" dirty="0">
                <a:solidFill>
                  <a:schemeClr val="tx1"/>
                </a:solidFill>
                <a:latin typeface="Times New Roman" panose="02020603050405020304" pitchFamily="18" charset="0"/>
                <a:ea typeface="+mn-lt"/>
                <a:cs typeface="Times New Roman" panose="02020603050405020304" pitchFamily="18" charset="0"/>
              </a:rPr>
              <a:t>We chose Netflix because it is the number one TV show streaming provider with nearly 190 million subscribers, and its stock price represents that accurately. It is modern-day cable TV. Many people are ditching regular cable providers for Netflix and that trend is continuing. Since 2010, cable TV is dropping in viewers by nearly 4% and that trend is continuing while Netflix is rising. Due to the pandemic, Netflix is rising even more because everyone is stuck at home and they want a cheap form of entertainment. </a:t>
            </a:r>
            <a:endParaRPr lang="en-US" dirty="0">
              <a:solidFill>
                <a:schemeClr val="tx1"/>
              </a:solidFill>
              <a:latin typeface="Times New Roman" panose="02020603050405020304" pitchFamily="18" charset="0"/>
              <a:cs typeface="Times New Roman" panose="02020603050405020304" pitchFamily="18" charset="0"/>
            </a:endParaRPr>
          </a:p>
          <a:p>
            <a:endParaRPr lang="en-US" dirty="0">
              <a:solidFill>
                <a:schemeClr val="tx1"/>
              </a:solidFill>
            </a:endParaRPr>
          </a:p>
        </p:txBody>
      </p:sp>
      <p:pic>
        <p:nvPicPr>
          <p:cNvPr id="5" name="Picture 9" descr="Logo&#10;&#10;Description automatically generated">
            <a:extLst>
              <a:ext uri="{FF2B5EF4-FFF2-40B4-BE49-F238E27FC236}">
                <a16:creationId xmlns:a16="http://schemas.microsoft.com/office/drawing/2014/main" id="{0311CBB1-1A18-4410-8B03-6A75188626AC}"/>
              </a:ext>
            </a:extLst>
          </p:cNvPr>
          <p:cNvPicPr>
            <a:picLocks noChangeAspect="1"/>
          </p:cNvPicPr>
          <p:nvPr/>
        </p:nvPicPr>
        <p:blipFill>
          <a:blip r:embed="rId2"/>
          <a:stretch>
            <a:fillRect/>
          </a:stretch>
        </p:blipFill>
        <p:spPr>
          <a:xfrm>
            <a:off x="8603948" y="2611363"/>
            <a:ext cx="2811235" cy="2373085"/>
          </a:xfrm>
          <a:prstGeom prst="rect">
            <a:avLst/>
          </a:prstGeom>
        </p:spPr>
      </p:pic>
    </p:spTree>
    <p:extLst>
      <p:ext uri="{BB962C8B-B14F-4D97-AF65-F5344CB8AC3E}">
        <p14:creationId xmlns:p14="http://schemas.microsoft.com/office/powerpoint/2010/main" val="26371964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32125-27D4-4815-8D03-D0C25485D075}"/>
              </a:ext>
            </a:extLst>
          </p:cNvPr>
          <p:cNvSpPr>
            <a:spLocks noGrp="1"/>
          </p:cNvSpPr>
          <p:nvPr>
            <p:ph type="title"/>
          </p:nvPr>
        </p:nvSpPr>
        <p:spPr/>
        <p:txBody>
          <a:bodyPr/>
          <a:lstStyle/>
          <a:p>
            <a:pPr algn="ctr"/>
            <a:r>
              <a:rPr lang="en-US" b="1" dirty="0">
                <a:ea typeface="+mj-lt"/>
                <a:cs typeface="+mj-lt"/>
              </a:rPr>
              <a:t>Reasons why we chose these stocks (continue)</a:t>
            </a:r>
            <a:endParaRPr lang="en-US" dirty="0">
              <a:ea typeface="+mj-lt"/>
              <a:cs typeface="+mj-lt"/>
            </a:endParaRPr>
          </a:p>
        </p:txBody>
      </p:sp>
      <p:sp>
        <p:nvSpPr>
          <p:cNvPr id="3" name="Content Placeholder 2">
            <a:extLst>
              <a:ext uri="{FF2B5EF4-FFF2-40B4-BE49-F238E27FC236}">
                <a16:creationId xmlns:a16="http://schemas.microsoft.com/office/drawing/2014/main" id="{E56648C6-3AC1-44C1-A9D7-C8F892143237}"/>
              </a:ext>
            </a:extLst>
          </p:cNvPr>
          <p:cNvSpPr>
            <a:spLocks noGrp="1"/>
          </p:cNvSpPr>
          <p:nvPr>
            <p:ph idx="1"/>
          </p:nvPr>
        </p:nvSpPr>
        <p:spPr>
          <a:xfrm>
            <a:off x="493597" y="2560368"/>
            <a:ext cx="7496205" cy="3416300"/>
          </a:xfrm>
        </p:spPr>
        <p:txBody>
          <a:bodyPr vert="horz" lIns="91440" tIns="45720" rIns="91440" bIns="45720" rtlCol="0" anchor="t">
            <a:normAutofit/>
          </a:bodyPr>
          <a:lstStyle/>
          <a:p>
            <a:r>
              <a:rPr lang="en-US" b="1" dirty="0">
                <a:solidFill>
                  <a:schemeClr val="tx1"/>
                </a:solidFill>
                <a:latin typeface="Times New Roman" panose="02020603050405020304" pitchFamily="18" charset="0"/>
                <a:ea typeface="+mn-lt"/>
                <a:cs typeface="Times New Roman" panose="02020603050405020304" pitchFamily="18" charset="0"/>
              </a:rPr>
              <a:t>Zoom:</a:t>
            </a:r>
            <a:r>
              <a:rPr lang="en-US" dirty="0">
                <a:solidFill>
                  <a:schemeClr val="tx1"/>
                </a:solidFill>
                <a:latin typeface="Times New Roman" panose="02020603050405020304" pitchFamily="18" charset="0"/>
                <a:ea typeface="+mn-lt"/>
                <a:cs typeface="Times New Roman" panose="02020603050405020304" pitchFamily="18" charset="0"/>
              </a:rPr>
              <a:t> We chose Zoom because of its popularity increase. Due to social distancing, Zoom is used for everything right now (job interviews/meetings, school lectures etc.) to replace face-to-face interactions. The price of Zoom had nearly quadrupled during the pandemic. Even though there is a small decrease, it seems to be keeping its momentum. Many noticed it is a good way to have virtual meetings. </a:t>
            </a:r>
            <a:endParaRPr lang="en-US" dirty="0">
              <a:solidFill>
                <a:schemeClr val="tx1"/>
              </a:solidFill>
              <a:latin typeface="Times New Roman" panose="02020603050405020304" pitchFamily="18" charset="0"/>
              <a:cs typeface="Times New Roman" panose="02020603050405020304" pitchFamily="18" charset="0"/>
            </a:endParaRPr>
          </a:p>
          <a:p>
            <a:endParaRPr lang="en-US" dirty="0">
              <a:solidFill>
                <a:schemeClr val="tx1"/>
              </a:solidFill>
            </a:endParaRPr>
          </a:p>
        </p:txBody>
      </p:sp>
      <p:pic>
        <p:nvPicPr>
          <p:cNvPr id="5" name="Picture 10" descr="Logo, icon&#10;&#10;Description automatically generated">
            <a:extLst>
              <a:ext uri="{FF2B5EF4-FFF2-40B4-BE49-F238E27FC236}">
                <a16:creationId xmlns:a16="http://schemas.microsoft.com/office/drawing/2014/main" id="{67D93385-F0EC-48D5-A200-3B130CCDEC42}"/>
              </a:ext>
            </a:extLst>
          </p:cNvPr>
          <p:cNvPicPr>
            <a:picLocks noChangeAspect="1"/>
          </p:cNvPicPr>
          <p:nvPr/>
        </p:nvPicPr>
        <p:blipFill>
          <a:blip r:embed="rId2"/>
          <a:stretch>
            <a:fillRect/>
          </a:stretch>
        </p:blipFill>
        <p:spPr>
          <a:xfrm>
            <a:off x="8502565" y="2689752"/>
            <a:ext cx="2784020" cy="1781447"/>
          </a:xfrm>
          <a:prstGeom prst="rect">
            <a:avLst/>
          </a:prstGeom>
        </p:spPr>
      </p:pic>
    </p:spTree>
    <p:extLst>
      <p:ext uri="{BB962C8B-B14F-4D97-AF65-F5344CB8AC3E}">
        <p14:creationId xmlns:p14="http://schemas.microsoft.com/office/powerpoint/2010/main" val="2541422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92698-E9AA-4B49-96C8-16B473A1B41A}"/>
              </a:ext>
            </a:extLst>
          </p:cNvPr>
          <p:cNvSpPr>
            <a:spLocks noGrp="1"/>
          </p:cNvSpPr>
          <p:nvPr>
            <p:ph type="title"/>
          </p:nvPr>
        </p:nvSpPr>
        <p:spPr/>
        <p:txBody>
          <a:bodyPr/>
          <a:lstStyle/>
          <a:p>
            <a:pPr algn="ctr"/>
            <a:r>
              <a:rPr lang="en-US" b="1" dirty="0">
                <a:ea typeface="+mj-lt"/>
                <a:cs typeface="+mj-lt"/>
              </a:rPr>
              <a:t>Reasons why we chose these stocks (continue)</a:t>
            </a:r>
            <a:endParaRPr lang="en-US" dirty="0">
              <a:ea typeface="+mj-lt"/>
              <a:cs typeface="+mj-lt"/>
            </a:endParaRPr>
          </a:p>
        </p:txBody>
      </p:sp>
      <p:sp>
        <p:nvSpPr>
          <p:cNvPr id="3" name="Content Placeholder 2">
            <a:extLst>
              <a:ext uri="{FF2B5EF4-FFF2-40B4-BE49-F238E27FC236}">
                <a16:creationId xmlns:a16="http://schemas.microsoft.com/office/drawing/2014/main" id="{AF5E80E6-9BF7-4D28-97F0-C8CAE3E18064}"/>
              </a:ext>
            </a:extLst>
          </p:cNvPr>
          <p:cNvSpPr>
            <a:spLocks noGrp="1"/>
          </p:cNvSpPr>
          <p:nvPr>
            <p:ph idx="1"/>
          </p:nvPr>
        </p:nvSpPr>
        <p:spPr>
          <a:xfrm>
            <a:off x="479219" y="2459726"/>
            <a:ext cx="7122393" cy="3746979"/>
          </a:xfrm>
        </p:spPr>
        <p:txBody>
          <a:bodyPr vert="horz" lIns="91440" tIns="45720" rIns="91440" bIns="45720" rtlCol="0" anchor="t">
            <a:normAutofit/>
          </a:bodyPr>
          <a:lstStyle/>
          <a:p>
            <a:r>
              <a:rPr lang="en-US" b="1" dirty="0">
                <a:solidFill>
                  <a:schemeClr val="tx1"/>
                </a:solidFill>
                <a:latin typeface="Times New Roman" panose="02020603050405020304" pitchFamily="18" charset="0"/>
                <a:ea typeface="+mn-lt"/>
                <a:cs typeface="Times New Roman" panose="02020603050405020304" pitchFamily="18" charset="0"/>
              </a:rPr>
              <a:t>Amazon and eBay: </a:t>
            </a:r>
            <a:r>
              <a:rPr lang="en-US" dirty="0">
                <a:solidFill>
                  <a:schemeClr val="tx1"/>
                </a:solidFill>
                <a:latin typeface="Times New Roman" panose="02020603050405020304" pitchFamily="18" charset="0"/>
                <a:ea typeface="+mn-lt"/>
                <a:cs typeface="Times New Roman" panose="02020603050405020304" pitchFamily="18" charset="0"/>
              </a:rPr>
              <a:t>The pandemic caused by the coronavirus has taken a big turn with the Amazon company and eBay. The reason why we decided to buy Amazon and eBay shares was that Amazon and eBay have been able to respond perfectly to consumer demand, being the leader in online commerce, and it seems that it will be this way for some time since new measures taken to control the pandemic include a preference for the online over the physical. People can buy without leaving the house and even useful resources such as laptops to work from home or for online classes at good prices or second hand. </a:t>
            </a:r>
            <a:endParaRPr lang="en-US" dirty="0">
              <a:solidFill>
                <a:schemeClr val="tx1"/>
              </a:solidFill>
              <a:latin typeface="Times New Roman" panose="02020603050405020304" pitchFamily="18" charset="0"/>
              <a:cs typeface="Times New Roman" panose="02020603050405020304" pitchFamily="18" charset="0"/>
            </a:endParaRPr>
          </a:p>
          <a:p>
            <a:endParaRPr lang="en-US" dirty="0">
              <a:solidFill>
                <a:schemeClr val="tx1"/>
              </a:solidFill>
            </a:endParaRPr>
          </a:p>
        </p:txBody>
      </p:sp>
      <p:pic>
        <p:nvPicPr>
          <p:cNvPr id="5" name="Picture 11" descr="A picture containing drawing&#10;&#10;Description automatically generated">
            <a:extLst>
              <a:ext uri="{FF2B5EF4-FFF2-40B4-BE49-F238E27FC236}">
                <a16:creationId xmlns:a16="http://schemas.microsoft.com/office/drawing/2014/main" id="{44702851-9BCD-45C0-A425-DAE295AD5308}"/>
              </a:ext>
            </a:extLst>
          </p:cNvPr>
          <p:cNvPicPr>
            <a:picLocks noChangeAspect="1"/>
          </p:cNvPicPr>
          <p:nvPr/>
        </p:nvPicPr>
        <p:blipFill>
          <a:blip r:embed="rId2"/>
          <a:stretch>
            <a:fillRect/>
          </a:stretch>
        </p:blipFill>
        <p:spPr>
          <a:xfrm>
            <a:off x="7689216" y="2347420"/>
            <a:ext cx="4103915" cy="1559055"/>
          </a:xfrm>
          <a:prstGeom prst="rect">
            <a:avLst/>
          </a:prstGeom>
        </p:spPr>
      </p:pic>
      <p:pic>
        <p:nvPicPr>
          <p:cNvPr id="7" name="Picture 12" descr="Logo&#10;&#10;Description automatically generated">
            <a:extLst>
              <a:ext uri="{FF2B5EF4-FFF2-40B4-BE49-F238E27FC236}">
                <a16:creationId xmlns:a16="http://schemas.microsoft.com/office/drawing/2014/main" id="{B788C733-2BEC-49A5-B05E-CD259E8769D4}"/>
              </a:ext>
            </a:extLst>
          </p:cNvPr>
          <p:cNvPicPr>
            <a:picLocks noChangeAspect="1"/>
          </p:cNvPicPr>
          <p:nvPr/>
        </p:nvPicPr>
        <p:blipFill>
          <a:blip r:embed="rId3"/>
          <a:stretch>
            <a:fillRect/>
          </a:stretch>
        </p:blipFill>
        <p:spPr>
          <a:xfrm>
            <a:off x="8289472" y="4213861"/>
            <a:ext cx="2906485" cy="1260565"/>
          </a:xfrm>
          <a:prstGeom prst="rect">
            <a:avLst/>
          </a:prstGeom>
        </p:spPr>
      </p:pic>
    </p:spTree>
    <p:extLst>
      <p:ext uri="{BB962C8B-B14F-4D97-AF65-F5344CB8AC3E}">
        <p14:creationId xmlns:p14="http://schemas.microsoft.com/office/powerpoint/2010/main" val="564671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A4A71-DDE1-4345-81A1-7D0371315353}"/>
              </a:ext>
            </a:extLst>
          </p:cNvPr>
          <p:cNvSpPr>
            <a:spLocks noGrp="1"/>
          </p:cNvSpPr>
          <p:nvPr>
            <p:ph type="title"/>
          </p:nvPr>
        </p:nvSpPr>
        <p:spPr/>
        <p:txBody>
          <a:bodyPr/>
          <a:lstStyle/>
          <a:p>
            <a:pPr algn="ctr"/>
            <a:r>
              <a:rPr lang="en-US" b="1" dirty="0">
                <a:ea typeface="+mj-lt"/>
                <a:cs typeface="+mj-lt"/>
              </a:rPr>
              <a:t>Reasons why we chose these stocks (continue)</a:t>
            </a:r>
            <a:endParaRPr lang="en-US" dirty="0"/>
          </a:p>
        </p:txBody>
      </p:sp>
      <p:sp>
        <p:nvSpPr>
          <p:cNvPr id="3" name="Content Placeholder 2">
            <a:extLst>
              <a:ext uri="{FF2B5EF4-FFF2-40B4-BE49-F238E27FC236}">
                <a16:creationId xmlns:a16="http://schemas.microsoft.com/office/drawing/2014/main" id="{44012199-8FA2-4D5D-A01A-B61CE992A77E}"/>
              </a:ext>
            </a:extLst>
          </p:cNvPr>
          <p:cNvSpPr>
            <a:spLocks noGrp="1"/>
          </p:cNvSpPr>
          <p:nvPr>
            <p:ph idx="1"/>
          </p:nvPr>
        </p:nvSpPr>
        <p:spPr>
          <a:xfrm>
            <a:off x="536729" y="2632255"/>
            <a:ext cx="7467450" cy="3416300"/>
          </a:xfrm>
        </p:spPr>
        <p:txBody>
          <a:bodyPr vert="horz" lIns="91440" tIns="45720" rIns="91440" bIns="45720" rtlCol="0" anchor="t">
            <a:normAutofit/>
          </a:bodyPr>
          <a:lstStyle/>
          <a:p>
            <a:r>
              <a:rPr lang="en-US" b="1" dirty="0">
                <a:solidFill>
                  <a:schemeClr val="tx1"/>
                </a:solidFill>
                <a:latin typeface="Times New Roman" panose="02020603050405020304" pitchFamily="18" charset="0"/>
                <a:ea typeface="+mn-lt"/>
                <a:cs typeface="Times New Roman" panose="02020603050405020304" pitchFamily="18" charset="0"/>
              </a:rPr>
              <a:t>Microsoft: </a:t>
            </a:r>
            <a:r>
              <a:rPr lang="en-US" dirty="0">
                <a:solidFill>
                  <a:schemeClr val="tx1"/>
                </a:solidFill>
                <a:latin typeface="Times New Roman" panose="02020603050405020304" pitchFamily="18" charset="0"/>
                <a:ea typeface="+mn-lt"/>
                <a:cs typeface="Times New Roman" panose="02020603050405020304" pitchFamily="18" charset="0"/>
              </a:rPr>
              <a:t>Microsoft is a stock that has consistently gone up and profited since it became public in March 1986. I believe this trend will continue during Covid-19 and will continue to rise after Covid-19. As the world becomes more modernized, computers will be more and more in demand. The core of a computer is the operating system, and Microsoft owns the operating system, i.e. Windows 10. Therefore, Microsoft will always earn a profit from it. That is why we believe this stock is a good choice for us. </a:t>
            </a:r>
            <a:endParaRPr lang="en-US" dirty="0">
              <a:solidFill>
                <a:schemeClr val="tx1"/>
              </a:solidFill>
              <a:latin typeface="Times New Roman" panose="02020603050405020304" pitchFamily="18" charset="0"/>
              <a:cs typeface="Times New Roman" panose="02020603050405020304" pitchFamily="18" charset="0"/>
            </a:endParaRPr>
          </a:p>
          <a:p>
            <a:endParaRPr lang="en-US" dirty="0">
              <a:solidFill>
                <a:schemeClr val="tx1"/>
              </a:solidFill>
            </a:endParaRPr>
          </a:p>
        </p:txBody>
      </p:sp>
      <p:pic>
        <p:nvPicPr>
          <p:cNvPr id="5" name="Picture 13" descr="Logo, company name&#10;&#10;Description automatically generated">
            <a:extLst>
              <a:ext uri="{FF2B5EF4-FFF2-40B4-BE49-F238E27FC236}">
                <a16:creationId xmlns:a16="http://schemas.microsoft.com/office/drawing/2014/main" id="{035CA9B9-87BF-499F-A33A-630F91CF7422}"/>
              </a:ext>
            </a:extLst>
          </p:cNvPr>
          <p:cNvPicPr>
            <a:picLocks noChangeAspect="1"/>
          </p:cNvPicPr>
          <p:nvPr/>
        </p:nvPicPr>
        <p:blipFill>
          <a:blip r:embed="rId2"/>
          <a:stretch>
            <a:fillRect/>
          </a:stretch>
        </p:blipFill>
        <p:spPr>
          <a:xfrm>
            <a:off x="8194221" y="2522764"/>
            <a:ext cx="3695700" cy="2111828"/>
          </a:xfrm>
          <a:prstGeom prst="rect">
            <a:avLst/>
          </a:prstGeom>
        </p:spPr>
      </p:pic>
    </p:spTree>
    <p:extLst>
      <p:ext uri="{BB962C8B-B14F-4D97-AF65-F5344CB8AC3E}">
        <p14:creationId xmlns:p14="http://schemas.microsoft.com/office/powerpoint/2010/main" val="27885392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87D48-C554-486D-A268-89312DDA2069}"/>
              </a:ext>
            </a:extLst>
          </p:cNvPr>
          <p:cNvSpPr>
            <a:spLocks noGrp="1"/>
          </p:cNvSpPr>
          <p:nvPr>
            <p:ph type="title"/>
          </p:nvPr>
        </p:nvSpPr>
        <p:spPr/>
        <p:txBody>
          <a:bodyPr/>
          <a:lstStyle/>
          <a:p>
            <a:pPr algn="ctr"/>
            <a:r>
              <a:rPr lang="en-US" b="1" dirty="0">
                <a:ea typeface="+mj-lt"/>
                <a:cs typeface="+mj-lt"/>
              </a:rPr>
              <a:t>Reasons why we chose these stocks (continue)</a:t>
            </a:r>
            <a:endParaRPr lang="en-US" dirty="0"/>
          </a:p>
        </p:txBody>
      </p:sp>
      <p:sp>
        <p:nvSpPr>
          <p:cNvPr id="3" name="Content Placeholder 2">
            <a:extLst>
              <a:ext uri="{FF2B5EF4-FFF2-40B4-BE49-F238E27FC236}">
                <a16:creationId xmlns:a16="http://schemas.microsoft.com/office/drawing/2014/main" id="{55D2EFEC-E6B2-42C2-AF8A-EB82342EB8D0}"/>
              </a:ext>
            </a:extLst>
          </p:cNvPr>
          <p:cNvSpPr>
            <a:spLocks noGrp="1"/>
          </p:cNvSpPr>
          <p:nvPr>
            <p:ph idx="1"/>
          </p:nvPr>
        </p:nvSpPr>
        <p:spPr>
          <a:xfrm>
            <a:off x="479219" y="2517236"/>
            <a:ext cx="7050507" cy="3416300"/>
          </a:xfrm>
        </p:spPr>
        <p:txBody>
          <a:bodyPr vert="horz" lIns="91440" tIns="45720" rIns="91440" bIns="45720" rtlCol="0" anchor="t">
            <a:normAutofit/>
          </a:bodyPr>
          <a:lstStyle/>
          <a:p>
            <a:r>
              <a:rPr lang="en-US" b="1" dirty="0">
                <a:solidFill>
                  <a:schemeClr val="tx1"/>
                </a:solidFill>
                <a:latin typeface="Times New Roman" panose="02020603050405020304" pitchFamily="18" charset="0"/>
                <a:ea typeface="+mn-lt"/>
                <a:cs typeface="Times New Roman" panose="02020603050405020304" pitchFamily="18" charset="0"/>
              </a:rPr>
              <a:t>Kodak</a:t>
            </a:r>
            <a:r>
              <a:rPr lang="en-US" dirty="0">
                <a:solidFill>
                  <a:schemeClr val="tx1"/>
                </a:solidFill>
                <a:latin typeface="Times New Roman" panose="02020603050405020304" pitchFamily="18" charset="0"/>
                <a:ea typeface="+mn-lt"/>
                <a:cs typeface="Times New Roman" panose="02020603050405020304" pitchFamily="18" charset="0"/>
              </a:rPr>
              <a:t>: Kodak is a stock that we believe we should be shorting. Its stock has been at an all-time low for the spike to $60 in July. It is because of the news that President Trump is giving them an excessive amount of money to convert from a camera company to a pharmaceutical company. This news occurred near the peak of COVID 19 when vaccines became a need. Ever since the company stock price has been dropping, and there has been no news of any drugs that have and will be released. </a:t>
            </a:r>
            <a:endParaRPr lang="en-US" dirty="0">
              <a:solidFill>
                <a:schemeClr val="tx1"/>
              </a:solidFill>
              <a:latin typeface="Times New Roman" panose="02020603050405020304" pitchFamily="18" charset="0"/>
              <a:cs typeface="Times New Roman" panose="02020603050405020304" pitchFamily="18" charset="0"/>
            </a:endParaRPr>
          </a:p>
          <a:p>
            <a:endParaRPr lang="en-US" dirty="0">
              <a:solidFill>
                <a:schemeClr val="tx1"/>
              </a:solidFill>
            </a:endParaRPr>
          </a:p>
        </p:txBody>
      </p:sp>
      <p:pic>
        <p:nvPicPr>
          <p:cNvPr id="5" name="Picture 14" descr="Logo&#10;&#10;Description automatically generated">
            <a:extLst>
              <a:ext uri="{FF2B5EF4-FFF2-40B4-BE49-F238E27FC236}">
                <a16:creationId xmlns:a16="http://schemas.microsoft.com/office/drawing/2014/main" id="{1541356F-8C3E-4E43-B511-A68525DDD828}"/>
              </a:ext>
            </a:extLst>
          </p:cNvPr>
          <p:cNvPicPr>
            <a:picLocks noChangeAspect="1"/>
          </p:cNvPicPr>
          <p:nvPr/>
        </p:nvPicPr>
        <p:blipFill>
          <a:blip r:embed="rId2"/>
          <a:stretch>
            <a:fillRect/>
          </a:stretch>
        </p:blipFill>
        <p:spPr>
          <a:xfrm>
            <a:off x="7535943" y="2897695"/>
            <a:ext cx="4117520" cy="1712670"/>
          </a:xfrm>
          <a:prstGeom prst="rect">
            <a:avLst/>
          </a:prstGeom>
        </p:spPr>
      </p:pic>
    </p:spTree>
    <p:extLst>
      <p:ext uri="{BB962C8B-B14F-4D97-AF65-F5344CB8AC3E}">
        <p14:creationId xmlns:p14="http://schemas.microsoft.com/office/powerpoint/2010/main" val="28922010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712E451E-151A-4910-BF41-6A040B659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lt1"/>
          </a:fillRef>
          <a:effectRef idx="0">
            <a:schemeClr val="accent1"/>
          </a:effectRef>
          <a:fontRef idx="minor">
            <a:schemeClr val="lt1"/>
          </a:fontRef>
        </p:style>
        <p:txBody>
          <a:bodyPr rtlCol="0" anchor="ctr"/>
          <a:lstStyle/>
          <a:p>
            <a:pPr algn="ctr"/>
            <a:endParaRPr lang="en-US"/>
          </a:p>
        </p:txBody>
      </p:sp>
      <p:sp useBgFill="1">
        <p:nvSpPr>
          <p:cNvPr id="13" name="Rectangle 9">
            <a:extLst>
              <a:ext uri="{FF2B5EF4-FFF2-40B4-BE49-F238E27FC236}">
                <a16:creationId xmlns:a16="http://schemas.microsoft.com/office/drawing/2014/main" id="{C296EFE4-A70C-4388-9A15-3F657B6615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250" y="473745"/>
            <a:ext cx="11227090" cy="5902829"/>
          </a:xfrm>
          <a:prstGeom prst="rect">
            <a:avLst/>
          </a:prstGeom>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4047B63-1D17-478A-8BFB-CD0F55EB84A7}"/>
              </a:ext>
            </a:extLst>
          </p:cNvPr>
          <p:cNvSpPr>
            <a:spLocks noGrp="1"/>
          </p:cNvSpPr>
          <p:nvPr>
            <p:ph type="title"/>
          </p:nvPr>
        </p:nvSpPr>
        <p:spPr>
          <a:xfrm>
            <a:off x="2017596" y="2782048"/>
            <a:ext cx="9264620" cy="1028070"/>
          </a:xfrm>
        </p:spPr>
        <p:txBody>
          <a:bodyPr anchor="b">
            <a:normAutofit/>
          </a:bodyPr>
          <a:lstStyle/>
          <a:p>
            <a:r>
              <a:rPr lang="en-US" sz="4000">
                <a:solidFill>
                  <a:schemeClr val="tx2"/>
                </a:solidFill>
                <a:ea typeface="+mj-lt"/>
                <a:cs typeface="+mj-lt"/>
              </a:rPr>
              <a:t>Top 5 Stocks &amp; their Key Variables</a:t>
            </a:r>
            <a:endParaRPr lang="en-US" sz="4000">
              <a:solidFill>
                <a:schemeClr val="tx2"/>
              </a:solidFill>
            </a:endParaRPr>
          </a:p>
        </p:txBody>
      </p:sp>
      <p:sp>
        <p:nvSpPr>
          <p:cNvPr id="12" name="Rectangle 11">
            <a:extLst>
              <a:ext uri="{FF2B5EF4-FFF2-40B4-BE49-F238E27FC236}">
                <a16:creationId xmlns:a16="http://schemas.microsoft.com/office/drawing/2014/main" id="{425EBAFC-9388-432A-BCFD-EEA2F410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143B780-EE3C-4876-9201-87A7111ED2E8}"/>
              </a:ext>
            </a:extLst>
          </p:cNvPr>
          <p:cNvSpPr>
            <a:spLocks noGrp="1"/>
          </p:cNvSpPr>
          <p:nvPr>
            <p:ph idx="1"/>
          </p:nvPr>
        </p:nvSpPr>
        <p:spPr>
          <a:xfrm>
            <a:off x="1154954" y="2079173"/>
            <a:ext cx="8182191" cy="3730689"/>
          </a:xfrm>
        </p:spPr>
        <p:txBody>
          <a:bodyPr vert="horz" lIns="91440" tIns="45720" rIns="91440" bIns="45720" rtlCol="0" anchor="ctr">
            <a:normAutofit/>
          </a:bodyPr>
          <a:lstStyle/>
          <a:p>
            <a:pPr marL="0" indent="0">
              <a:buNone/>
            </a:pPr>
            <a:endParaRPr lang="en-US" b="1">
              <a:solidFill>
                <a:schemeClr val="tx1"/>
              </a:solidFill>
              <a:ea typeface="+mn-lt"/>
              <a:cs typeface="+mn-lt"/>
            </a:endParaRPr>
          </a:p>
          <a:p>
            <a:pPr marL="0" indent="0">
              <a:buNone/>
            </a:pPr>
            <a:endParaRPr lang="en-US" b="1">
              <a:solidFill>
                <a:schemeClr val="tx1"/>
              </a:solidFill>
            </a:endParaRPr>
          </a:p>
          <a:p>
            <a:endParaRPr lang="en-US">
              <a:solidFill>
                <a:schemeClr val="tx1"/>
              </a:solidFill>
            </a:endParaRPr>
          </a:p>
        </p:txBody>
      </p:sp>
    </p:spTree>
    <p:extLst>
      <p:ext uri="{BB962C8B-B14F-4D97-AF65-F5344CB8AC3E}">
        <p14:creationId xmlns:p14="http://schemas.microsoft.com/office/powerpoint/2010/main" val="3533520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F7830-A7BA-4BDC-9AE3-9AACDFB4601F}"/>
              </a:ext>
            </a:extLst>
          </p:cNvPr>
          <p:cNvSpPr>
            <a:spLocks noGrp="1"/>
          </p:cNvSpPr>
          <p:nvPr>
            <p:ph type="title"/>
          </p:nvPr>
        </p:nvSpPr>
        <p:spPr/>
        <p:txBody>
          <a:bodyPr/>
          <a:lstStyle/>
          <a:p>
            <a:pPr algn="ctr"/>
            <a:r>
              <a:rPr lang="en-US" b="1"/>
              <a:t>Kodak</a:t>
            </a:r>
          </a:p>
        </p:txBody>
      </p:sp>
      <p:pic>
        <p:nvPicPr>
          <p:cNvPr id="13" name="Picture 13" descr="Text, letter&#10;&#10;Description automatically generated">
            <a:extLst>
              <a:ext uri="{FF2B5EF4-FFF2-40B4-BE49-F238E27FC236}">
                <a16:creationId xmlns:a16="http://schemas.microsoft.com/office/drawing/2014/main" id="{4E895914-BB9F-4881-B666-FA1C8287C80A}"/>
              </a:ext>
            </a:extLst>
          </p:cNvPr>
          <p:cNvPicPr>
            <a:picLocks noGrp="1" noChangeAspect="1"/>
          </p:cNvPicPr>
          <p:nvPr>
            <p:ph idx="1"/>
          </p:nvPr>
        </p:nvPicPr>
        <p:blipFill>
          <a:blip r:embed="rId2"/>
          <a:stretch>
            <a:fillRect/>
          </a:stretch>
        </p:blipFill>
        <p:spPr>
          <a:xfrm>
            <a:off x="1018770" y="2426380"/>
            <a:ext cx="5604781" cy="4056288"/>
          </a:xfrm>
        </p:spPr>
      </p:pic>
      <p:pic>
        <p:nvPicPr>
          <p:cNvPr id="16" name="Picture 16" descr="Text, letter&#10;&#10;Description automatically generated">
            <a:extLst>
              <a:ext uri="{FF2B5EF4-FFF2-40B4-BE49-F238E27FC236}">
                <a16:creationId xmlns:a16="http://schemas.microsoft.com/office/drawing/2014/main" id="{80B781FD-5D43-43D4-B2D3-035AC6DA48D2}"/>
              </a:ext>
            </a:extLst>
          </p:cNvPr>
          <p:cNvPicPr>
            <a:picLocks noChangeAspect="1"/>
          </p:cNvPicPr>
          <p:nvPr/>
        </p:nvPicPr>
        <p:blipFill>
          <a:blip r:embed="rId3"/>
          <a:stretch>
            <a:fillRect/>
          </a:stretch>
        </p:blipFill>
        <p:spPr>
          <a:xfrm>
            <a:off x="6098721" y="2331027"/>
            <a:ext cx="5396592" cy="2073480"/>
          </a:xfrm>
          <a:prstGeom prst="rect">
            <a:avLst/>
          </a:prstGeom>
        </p:spPr>
      </p:pic>
    </p:spTree>
    <p:extLst>
      <p:ext uri="{BB962C8B-B14F-4D97-AF65-F5344CB8AC3E}">
        <p14:creationId xmlns:p14="http://schemas.microsoft.com/office/powerpoint/2010/main" val="637150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A22FA-133F-411B-8A3A-627A1565DF6B}"/>
              </a:ext>
            </a:extLst>
          </p:cNvPr>
          <p:cNvSpPr>
            <a:spLocks noGrp="1"/>
          </p:cNvSpPr>
          <p:nvPr>
            <p:ph type="title"/>
          </p:nvPr>
        </p:nvSpPr>
        <p:spPr>
          <a:xfrm>
            <a:off x="1644810" y="946454"/>
            <a:ext cx="8761413" cy="706964"/>
          </a:xfrm>
        </p:spPr>
        <p:txBody>
          <a:bodyPr/>
          <a:lstStyle/>
          <a:p>
            <a:pPr algn="ctr"/>
            <a:r>
              <a:rPr lang="en-US" b="1" dirty="0">
                <a:ea typeface="+mj-lt"/>
                <a:cs typeface="+mj-lt"/>
              </a:rPr>
              <a:t>Stocks </a:t>
            </a:r>
            <a:endParaRPr lang="en-US" dirty="0"/>
          </a:p>
        </p:txBody>
      </p:sp>
      <p:sp>
        <p:nvSpPr>
          <p:cNvPr id="3" name="Content Placeholder 2">
            <a:extLst>
              <a:ext uri="{FF2B5EF4-FFF2-40B4-BE49-F238E27FC236}">
                <a16:creationId xmlns:a16="http://schemas.microsoft.com/office/drawing/2014/main" id="{37AF7EC4-60BC-4749-92EE-7C5D4BA41B84}"/>
              </a:ext>
            </a:extLst>
          </p:cNvPr>
          <p:cNvSpPr>
            <a:spLocks noGrp="1"/>
          </p:cNvSpPr>
          <p:nvPr>
            <p:ph idx="1"/>
          </p:nvPr>
        </p:nvSpPr>
        <p:spPr>
          <a:xfrm>
            <a:off x="1172935" y="2312307"/>
            <a:ext cx="8761412" cy="3416300"/>
          </a:xfrm>
        </p:spPr>
        <p:txBody>
          <a:bodyPr vert="horz" lIns="91440" tIns="45720" rIns="91440" bIns="45720" rtlCol="0" anchor="t">
            <a:noAutofit/>
          </a:bodyPr>
          <a:lstStyle/>
          <a:p>
            <a:r>
              <a:rPr lang="en-US" dirty="0">
                <a:solidFill>
                  <a:schemeClr val="tx1"/>
                </a:solidFill>
                <a:latin typeface="Times New Roman" panose="02020603050405020304" pitchFamily="18" charset="0"/>
                <a:ea typeface="+mn-lt"/>
                <a:cs typeface="Times New Roman" panose="02020603050405020304" pitchFamily="18" charset="0"/>
              </a:rPr>
              <a:t>DraftKings</a:t>
            </a:r>
            <a:endParaRPr lang="en-US" dirty="0">
              <a:solidFill>
                <a:schemeClr val="tx1"/>
              </a:solidFill>
              <a:latin typeface="Times New Roman" panose="02020603050405020304" pitchFamily="18" charset="0"/>
              <a:cs typeface="Times New Roman" panose="02020603050405020304" pitchFamily="18" charset="0"/>
            </a:endParaRPr>
          </a:p>
          <a:p>
            <a:r>
              <a:rPr lang="en-US" dirty="0">
                <a:solidFill>
                  <a:schemeClr val="tx1"/>
                </a:solidFill>
                <a:latin typeface="Times New Roman" panose="02020603050405020304" pitchFamily="18" charset="0"/>
                <a:ea typeface="+mn-lt"/>
                <a:cs typeface="Times New Roman" panose="02020603050405020304" pitchFamily="18" charset="0"/>
              </a:rPr>
              <a:t>Snowflake</a:t>
            </a:r>
          </a:p>
          <a:p>
            <a:r>
              <a:rPr lang="en-US" dirty="0" err="1">
                <a:solidFill>
                  <a:schemeClr val="tx1"/>
                </a:solidFill>
                <a:latin typeface="Times New Roman" panose="02020603050405020304" pitchFamily="18" charset="0"/>
                <a:ea typeface="+mn-lt"/>
                <a:cs typeface="Times New Roman" panose="02020603050405020304" pitchFamily="18" charset="0"/>
              </a:rPr>
              <a:t>Moderna</a:t>
            </a:r>
            <a:endParaRPr lang="en-US" dirty="0">
              <a:solidFill>
                <a:schemeClr val="tx1"/>
              </a:solidFill>
              <a:latin typeface="Times New Roman" panose="02020603050405020304" pitchFamily="18" charset="0"/>
              <a:ea typeface="+mn-lt"/>
              <a:cs typeface="Times New Roman" panose="02020603050405020304" pitchFamily="18" charset="0"/>
            </a:endParaRPr>
          </a:p>
          <a:p>
            <a:r>
              <a:rPr lang="en-US" dirty="0">
                <a:solidFill>
                  <a:schemeClr val="tx1"/>
                </a:solidFill>
                <a:latin typeface="Times New Roman" panose="02020603050405020304" pitchFamily="18" charset="0"/>
                <a:ea typeface="+mn-lt"/>
                <a:cs typeface="Times New Roman" panose="02020603050405020304" pitchFamily="18" charset="0"/>
              </a:rPr>
              <a:t>Tesla</a:t>
            </a:r>
          </a:p>
          <a:p>
            <a:r>
              <a:rPr lang="en-US" dirty="0">
                <a:solidFill>
                  <a:schemeClr val="tx1"/>
                </a:solidFill>
                <a:latin typeface="Times New Roman" panose="02020603050405020304" pitchFamily="18" charset="0"/>
                <a:ea typeface="+mn-lt"/>
                <a:cs typeface="Times New Roman" panose="02020603050405020304" pitchFamily="18" charset="0"/>
              </a:rPr>
              <a:t>Netflix</a:t>
            </a:r>
          </a:p>
          <a:p>
            <a:r>
              <a:rPr lang="en-US" dirty="0">
                <a:solidFill>
                  <a:schemeClr val="tx1"/>
                </a:solidFill>
                <a:latin typeface="Times New Roman" panose="02020603050405020304" pitchFamily="18" charset="0"/>
                <a:ea typeface="+mn-lt"/>
                <a:cs typeface="Times New Roman" panose="02020603050405020304" pitchFamily="18" charset="0"/>
              </a:rPr>
              <a:t>Zoom</a:t>
            </a:r>
          </a:p>
          <a:p>
            <a:r>
              <a:rPr lang="en-US" dirty="0">
                <a:solidFill>
                  <a:schemeClr val="tx1"/>
                </a:solidFill>
                <a:latin typeface="Times New Roman" panose="02020603050405020304" pitchFamily="18" charset="0"/>
                <a:ea typeface="+mn-lt"/>
                <a:cs typeface="Times New Roman" panose="02020603050405020304" pitchFamily="18" charset="0"/>
              </a:rPr>
              <a:t>Amazon</a:t>
            </a:r>
          </a:p>
          <a:p>
            <a:r>
              <a:rPr lang="en-US" dirty="0">
                <a:solidFill>
                  <a:schemeClr val="tx1"/>
                </a:solidFill>
                <a:latin typeface="Times New Roman" panose="02020603050405020304" pitchFamily="18" charset="0"/>
                <a:ea typeface="+mn-lt"/>
                <a:cs typeface="Times New Roman" panose="02020603050405020304" pitchFamily="18" charset="0"/>
              </a:rPr>
              <a:t>eBay</a:t>
            </a:r>
          </a:p>
          <a:p>
            <a:r>
              <a:rPr lang="en-US" dirty="0">
                <a:solidFill>
                  <a:schemeClr val="tx1"/>
                </a:solidFill>
                <a:latin typeface="Times New Roman" panose="02020603050405020304" pitchFamily="18" charset="0"/>
                <a:ea typeface="+mn-lt"/>
                <a:cs typeface="Times New Roman" panose="02020603050405020304" pitchFamily="18" charset="0"/>
              </a:rPr>
              <a:t>Microsoft</a:t>
            </a:r>
          </a:p>
          <a:p>
            <a:r>
              <a:rPr lang="en-US" dirty="0">
                <a:solidFill>
                  <a:schemeClr val="tx1"/>
                </a:solidFill>
                <a:latin typeface="Times New Roman" panose="02020603050405020304" pitchFamily="18" charset="0"/>
                <a:ea typeface="+mn-lt"/>
                <a:cs typeface="Times New Roman" panose="02020603050405020304" pitchFamily="18" charset="0"/>
              </a:rPr>
              <a:t>Kodak</a:t>
            </a:r>
          </a:p>
        </p:txBody>
      </p:sp>
      <p:pic>
        <p:nvPicPr>
          <p:cNvPr id="4" name="Picture 4" descr="Logo&#10;&#10;Description automatically generated">
            <a:extLst>
              <a:ext uri="{FF2B5EF4-FFF2-40B4-BE49-F238E27FC236}">
                <a16:creationId xmlns:a16="http://schemas.microsoft.com/office/drawing/2014/main" id="{FCE911AF-18CD-4974-B5D7-8B1EE67AE1AE}"/>
              </a:ext>
            </a:extLst>
          </p:cNvPr>
          <p:cNvPicPr>
            <a:picLocks noChangeAspect="1"/>
          </p:cNvPicPr>
          <p:nvPr/>
        </p:nvPicPr>
        <p:blipFill>
          <a:blip r:embed="rId2"/>
          <a:stretch>
            <a:fillRect/>
          </a:stretch>
        </p:blipFill>
        <p:spPr>
          <a:xfrm>
            <a:off x="2833007" y="2350498"/>
            <a:ext cx="2702378" cy="1326968"/>
          </a:xfrm>
          <a:prstGeom prst="rect">
            <a:avLst/>
          </a:prstGeom>
        </p:spPr>
      </p:pic>
      <p:pic>
        <p:nvPicPr>
          <p:cNvPr id="5" name="Picture 5" descr="Text, whiteboard&#10;&#10;Description automatically generated">
            <a:extLst>
              <a:ext uri="{FF2B5EF4-FFF2-40B4-BE49-F238E27FC236}">
                <a16:creationId xmlns:a16="http://schemas.microsoft.com/office/drawing/2014/main" id="{66513B25-9FD4-47D3-B9FF-78C8983ABEEE}"/>
              </a:ext>
            </a:extLst>
          </p:cNvPr>
          <p:cNvPicPr>
            <a:picLocks noChangeAspect="1"/>
          </p:cNvPicPr>
          <p:nvPr/>
        </p:nvPicPr>
        <p:blipFill>
          <a:blip r:embed="rId3"/>
          <a:stretch>
            <a:fillRect/>
          </a:stretch>
        </p:blipFill>
        <p:spPr>
          <a:xfrm>
            <a:off x="5200651" y="2480582"/>
            <a:ext cx="2443843" cy="1257301"/>
          </a:xfrm>
          <a:prstGeom prst="rect">
            <a:avLst/>
          </a:prstGeom>
        </p:spPr>
      </p:pic>
      <p:pic>
        <p:nvPicPr>
          <p:cNvPr id="7" name="Picture 7" descr="A store inside of a building&#10;&#10;Description automatically generated">
            <a:extLst>
              <a:ext uri="{FF2B5EF4-FFF2-40B4-BE49-F238E27FC236}">
                <a16:creationId xmlns:a16="http://schemas.microsoft.com/office/drawing/2014/main" id="{3798637F-77AB-48EB-B0E6-AAB7B8450423}"/>
              </a:ext>
            </a:extLst>
          </p:cNvPr>
          <p:cNvPicPr>
            <a:picLocks noChangeAspect="1"/>
          </p:cNvPicPr>
          <p:nvPr/>
        </p:nvPicPr>
        <p:blipFill>
          <a:blip r:embed="rId4"/>
          <a:stretch>
            <a:fillRect/>
          </a:stretch>
        </p:blipFill>
        <p:spPr>
          <a:xfrm>
            <a:off x="7731579" y="2270065"/>
            <a:ext cx="2470031" cy="1482956"/>
          </a:xfrm>
          <a:prstGeom prst="rect">
            <a:avLst/>
          </a:prstGeom>
        </p:spPr>
      </p:pic>
      <p:pic>
        <p:nvPicPr>
          <p:cNvPr id="8" name="Picture 8" descr="Logo&#10;&#10;Description automatically generated">
            <a:extLst>
              <a:ext uri="{FF2B5EF4-FFF2-40B4-BE49-F238E27FC236}">
                <a16:creationId xmlns:a16="http://schemas.microsoft.com/office/drawing/2014/main" id="{33C54B1A-6816-4436-A976-8643D0B63A02}"/>
              </a:ext>
            </a:extLst>
          </p:cNvPr>
          <p:cNvPicPr>
            <a:picLocks noChangeAspect="1"/>
          </p:cNvPicPr>
          <p:nvPr/>
        </p:nvPicPr>
        <p:blipFill>
          <a:blip r:embed="rId5"/>
          <a:stretch>
            <a:fillRect/>
          </a:stretch>
        </p:blipFill>
        <p:spPr>
          <a:xfrm>
            <a:off x="10467897" y="2159576"/>
            <a:ext cx="1245131" cy="1590968"/>
          </a:xfrm>
          <a:prstGeom prst="rect">
            <a:avLst/>
          </a:prstGeom>
        </p:spPr>
      </p:pic>
      <p:pic>
        <p:nvPicPr>
          <p:cNvPr id="9" name="Picture 9" descr="Logo&#10;&#10;Description automatically generated">
            <a:extLst>
              <a:ext uri="{FF2B5EF4-FFF2-40B4-BE49-F238E27FC236}">
                <a16:creationId xmlns:a16="http://schemas.microsoft.com/office/drawing/2014/main" id="{AF39B2F9-31FC-4EB1-8B07-DB3B1E4505B3}"/>
              </a:ext>
            </a:extLst>
          </p:cNvPr>
          <p:cNvPicPr>
            <a:picLocks noChangeAspect="1"/>
          </p:cNvPicPr>
          <p:nvPr/>
        </p:nvPicPr>
        <p:blipFill>
          <a:blip r:embed="rId6"/>
          <a:stretch>
            <a:fillRect/>
          </a:stretch>
        </p:blipFill>
        <p:spPr>
          <a:xfrm>
            <a:off x="3431721" y="3678011"/>
            <a:ext cx="1817914" cy="1543050"/>
          </a:xfrm>
          <a:prstGeom prst="rect">
            <a:avLst/>
          </a:prstGeom>
        </p:spPr>
      </p:pic>
      <p:pic>
        <p:nvPicPr>
          <p:cNvPr id="10" name="Picture 10" descr="Logo, icon&#10;&#10;Description automatically generated">
            <a:extLst>
              <a:ext uri="{FF2B5EF4-FFF2-40B4-BE49-F238E27FC236}">
                <a16:creationId xmlns:a16="http://schemas.microsoft.com/office/drawing/2014/main" id="{6F4A8C6F-9A49-4A22-AE1D-F8D37AC05795}"/>
              </a:ext>
            </a:extLst>
          </p:cNvPr>
          <p:cNvPicPr>
            <a:picLocks noChangeAspect="1"/>
          </p:cNvPicPr>
          <p:nvPr/>
        </p:nvPicPr>
        <p:blipFill>
          <a:blip r:embed="rId7"/>
          <a:stretch>
            <a:fillRect/>
          </a:stretch>
        </p:blipFill>
        <p:spPr>
          <a:xfrm>
            <a:off x="6044293" y="3830955"/>
            <a:ext cx="1967592" cy="1264376"/>
          </a:xfrm>
          <a:prstGeom prst="rect">
            <a:avLst/>
          </a:prstGeom>
        </p:spPr>
      </p:pic>
      <p:pic>
        <p:nvPicPr>
          <p:cNvPr id="11" name="Picture 11" descr="A picture containing drawing&#10;&#10;Description automatically generated">
            <a:extLst>
              <a:ext uri="{FF2B5EF4-FFF2-40B4-BE49-F238E27FC236}">
                <a16:creationId xmlns:a16="http://schemas.microsoft.com/office/drawing/2014/main" id="{B680379C-4845-40CC-8B4F-B9098AFC4411}"/>
              </a:ext>
            </a:extLst>
          </p:cNvPr>
          <p:cNvPicPr>
            <a:picLocks noChangeAspect="1"/>
          </p:cNvPicPr>
          <p:nvPr/>
        </p:nvPicPr>
        <p:blipFill>
          <a:blip r:embed="rId8"/>
          <a:stretch>
            <a:fillRect/>
          </a:stretch>
        </p:blipFill>
        <p:spPr>
          <a:xfrm>
            <a:off x="8534400" y="4057812"/>
            <a:ext cx="2484665" cy="946734"/>
          </a:xfrm>
          <a:prstGeom prst="rect">
            <a:avLst/>
          </a:prstGeom>
        </p:spPr>
      </p:pic>
      <p:pic>
        <p:nvPicPr>
          <p:cNvPr id="12" name="Picture 12" descr="Logo&#10;&#10;Description automatically generated">
            <a:extLst>
              <a:ext uri="{FF2B5EF4-FFF2-40B4-BE49-F238E27FC236}">
                <a16:creationId xmlns:a16="http://schemas.microsoft.com/office/drawing/2014/main" id="{F14E7C73-79DC-4933-B41F-B7B1BB1E63BC}"/>
              </a:ext>
            </a:extLst>
          </p:cNvPr>
          <p:cNvPicPr>
            <a:picLocks noChangeAspect="1"/>
          </p:cNvPicPr>
          <p:nvPr/>
        </p:nvPicPr>
        <p:blipFill>
          <a:blip r:embed="rId9"/>
          <a:stretch>
            <a:fillRect/>
          </a:stretch>
        </p:blipFill>
        <p:spPr>
          <a:xfrm>
            <a:off x="3282043" y="5084718"/>
            <a:ext cx="2552700" cy="1110887"/>
          </a:xfrm>
          <a:prstGeom prst="rect">
            <a:avLst/>
          </a:prstGeom>
        </p:spPr>
      </p:pic>
      <p:pic>
        <p:nvPicPr>
          <p:cNvPr id="13" name="Picture 13" descr="Logo, company name&#10;&#10;Description automatically generated">
            <a:extLst>
              <a:ext uri="{FF2B5EF4-FFF2-40B4-BE49-F238E27FC236}">
                <a16:creationId xmlns:a16="http://schemas.microsoft.com/office/drawing/2014/main" id="{D4046D54-16B0-43A6-BA38-9DBB4D0434B1}"/>
              </a:ext>
            </a:extLst>
          </p:cNvPr>
          <p:cNvPicPr>
            <a:picLocks noChangeAspect="1"/>
          </p:cNvPicPr>
          <p:nvPr/>
        </p:nvPicPr>
        <p:blipFill>
          <a:blip r:embed="rId10"/>
          <a:stretch>
            <a:fillRect/>
          </a:stretch>
        </p:blipFill>
        <p:spPr>
          <a:xfrm>
            <a:off x="6098721" y="5080907"/>
            <a:ext cx="2743200" cy="1567543"/>
          </a:xfrm>
          <a:prstGeom prst="rect">
            <a:avLst/>
          </a:prstGeom>
        </p:spPr>
      </p:pic>
      <p:pic>
        <p:nvPicPr>
          <p:cNvPr id="14" name="Picture 14" descr="Logo&#10;&#10;Description automatically generated">
            <a:extLst>
              <a:ext uri="{FF2B5EF4-FFF2-40B4-BE49-F238E27FC236}">
                <a16:creationId xmlns:a16="http://schemas.microsoft.com/office/drawing/2014/main" id="{92320EE6-8CD3-4BED-A94B-F8F792B455DD}"/>
              </a:ext>
            </a:extLst>
          </p:cNvPr>
          <p:cNvPicPr>
            <a:picLocks noChangeAspect="1"/>
          </p:cNvPicPr>
          <p:nvPr/>
        </p:nvPicPr>
        <p:blipFill>
          <a:blip r:embed="rId11"/>
          <a:stretch>
            <a:fillRect/>
          </a:stretch>
        </p:blipFill>
        <p:spPr>
          <a:xfrm>
            <a:off x="9037864" y="5158022"/>
            <a:ext cx="2743200" cy="1141171"/>
          </a:xfrm>
          <a:prstGeom prst="rect">
            <a:avLst/>
          </a:prstGeom>
        </p:spPr>
      </p:pic>
    </p:spTree>
    <p:extLst>
      <p:ext uri="{BB962C8B-B14F-4D97-AF65-F5344CB8AC3E}">
        <p14:creationId xmlns:p14="http://schemas.microsoft.com/office/powerpoint/2010/main" val="328717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15FFF-5468-423A-82BF-BAEB809C6A60}"/>
              </a:ext>
            </a:extLst>
          </p:cNvPr>
          <p:cNvSpPr>
            <a:spLocks noGrp="1"/>
          </p:cNvSpPr>
          <p:nvPr>
            <p:ph type="title"/>
          </p:nvPr>
        </p:nvSpPr>
        <p:spPr/>
        <p:txBody>
          <a:bodyPr/>
          <a:lstStyle/>
          <a:p>
            <a:pPr algn="ctr"/>
            <a:r>
              <a:rPr lang="en-US" b="1" dirty="0">
                <a:ea typeface="+mj-lt"/>
                <a:cs typeface="+mj-lt"/>
              </a:rPr>
              <a:t>Kodak (continue)</a:t>
            </a:r>
            <a:endParaRPr lang="en-US" dirty="0"/>
          </a:p>
        </p:txBody>
      </p:sp>
      <p:pic>
        <p:nvPicPr>
          <p:cNvPr id="8" name="Picture 8" descr="Text&#10;&#10;Description automatically generated">
            <a:extLst>
              <a:ext uri="{FF2B5EF4-FFF2-40B4-BE49-F238E27FC236}">
                <a16:creationId xmlns:a16="http://schemas.microsoft.com/office/drawing/2014/main" id="{B0453E8E-9FDA-467E-8D7E-20971653AC21}"/>
              </a:ext>
            </a:extLst>
          </p:cNvPr>
          <p:cNvPicPr>
            <a:picLocks noGrp="1" noChangeAspect="1"/>
          </p:cNvPicPr>
          <p:nvPr>
            <p:ph idx="1"/>
          </p:nvPr>
        </p:nvPicPr>
        <p:blipFill>
          <a:blip r:embed="rId2"/>
          <a:stretch>
            <a:fillRect/>
          </a:stretch>
        </p:blipFill>
        <p:spPr>
          <a:xfrm>
            <a:off x="793572" y="2467202"/>
            <a:ext cx="4993821" cy="2600325"/>
          </a:xfrm>
        </p:spPr>
      </p:pic>
      <p:pic>
        <p:nvPicPr>
          <p:cNvPr id="9" name="Picture 9" descr="Graphical user interface, text&#10;&#10;Description automatically generated">
            <a:extLst>
              <a:ext uri="{FF2B5EF4-FFF2-40B4-BE49-F238E27FC236}">
                <a16:creationId xmlns:a16="http://schemas.microsoft.com/office/drawing/2014/main" id="{D8FCACA5-2240-4A8B-B52F-C9A4A5D2532A}"/>
              </a:ext>
            </a:extLst>
          </p:cNvPr>
          <p:cNvPicPr>
            <a:picLocks noChangeAspect="1"/>
          </p:cNvPicPr>
          <p:nvPr/>
        </p:nvPicPr>
        <p:blipFill>
          <a:blip r:embed="rId3"/>
          <a:stretch>
            <a:fillRect/>
          </a:stretch>
        </p:blipFill>
        <p:spPr>
          <a:xfrm>
            <a:off x="1023257" y="5060589"/>
            <a:ext cx="4512128" cy="1336034"/>
          </a:xfrm>
          <a:prstGeom prst="rect">
            <a:avLst/>
          </a:prstGeom>
        </p:spPr>
      </p:pic>
      <p:pic>
        <p:nvPicPr>
          <p:cNvPr id="12" name="Picture 12" descr="A picture containing text&#10;&#10;Description automatically generated">
            <a:extLst>
              <a:ext uri="{FF2B5EF4-FFF2-40B4-BE49-F238E27FC236}">
                <a16:creationId xmlns:a16="http://schemas.microsoft.com/office/drawing/2014/main" id="{E6C56993-CCDD-4A75-8D7B-046B596CC4E9}"/>
              </a:ext>
            </a:extLst>
          </p:cNvPr>
          <p:cNvPicPr>
            <a:picLocks noChangeAspect="1"/>
          </p:cNvPicPr>
          <p:nvPr/>
        </p:nvPicPr>
        <p:blipFill>
          <a:blip r:embed="rId4"/>
          <a:stretch>
            <a:fillRect/>
          </a:stretch>
        </p:blipFill>
        <p:spPr>
          <a:xfrm>
            <a:off x="5500007" y="2515144"/>
            <a:ext cx="6525984" cy="1297032"/>
          </a:xfrm>
          <a:prstGeom prst="rect">
            <a:avLst/>
          </a:prstGeom>
        </p:spPr>
      </p:pic>
    </p:spTree>
    <p:extLst>
      <p:ext uri="{BB962C8B-B14F-4D97-AF65-F5344CB8AC3E}">
        <p14:creationId xmlns:p14="http://schemas.microsoft.com/office/powerpoint/2010/main" val="12853201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672F9-FDE9-4BBF-A96A-C89246FEDE35}"/>
              </a:ext>
            </a:extLst>
          </p:cNvPr>
          <p:cNvSpPr>
            <a:spLocks noGrp="1"/>
          </p:cNvSpPr>
          <p:nvPr>
            <p:ph type="title"/>
          </p:nvPr>
        </p:nvSpPr>
        <p:spPr/>
        <p:txBody>
          <a:bodyPr/>
          <a:lstStyle/>
          <a:p>
            <a:pPr algn="ctr"/>
            <a:r>
              <a:rPr lang="en-US" b="1"/>
              <a:t>Tesla</a:t>
            </a:r>
          </a:p>
        </p:txBody>
      </p:sp>
      <p:pic>
        <p:nvPicPr>
          <p:cNvPr id="4" name="Picture 4" descr="Text, letter&#10;&#10;Description automatically generated">
            <a:extLst>
              <a:ext uri="{FF2B5EF4-FFF2-40B4-BE49-F238E27FC236}">
                <a16:creationId xmlns:a16="http://schemas.microsoft.com/office/drawing/2014/main" id="{2B4119A8-76EF-42B1-839A-C016EFC95C1C}"/>
              </a:ext>
            </a:extLst>
          </p:cNvPr>
          <p:cNvPicPr>
            <a:picLocks noGrp="1" noChangeAspect="1"/>
          </p:cNvPicPr>
          <p:nvPr>
            <p:ph idx="1"/>
          </p:nvPr>
        </p:nvPicPr>
        <p:blipFill>
          <a:blip r:embed="rId2"/>
          <a:stretch>
            <a:fillRect/>
          </a:stretch>
        </p:blipFill>
        <p:spPr>
          <a:xfrm>
            <a:off x="2563861" y="2271938"/>
            <a:ext cx="7644492" cy="4419600"/>
          </a:xfrm>
        </p:spPr>
      </p:pic>
    </p:spTree>
    <p:extLst>
      <p:ext uri="{BB962C8B-B14F-4D97-AF65-F5344CB8AC3E}">
        <p14:creationId xmlns:p14="http://schemas.microsoft.com/office/powerpoint/2010/main" val="41202379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4D2EB-1597-4847-8BDD-72F5374C8714}"/>
              </a:ext>
            </a:extLst>
          </p:cNvPr>
          <p:cNvSpPr>
            <a:spLocks noGrp="1"/>
          </p:cNvSpPr>
          <p:nvPr>
            <p:ph type="title"/>
          </p:nvPr>
        </p:nvSpPr>
        <p:spPr/>
        <p:txBody>
          <a:bodyPr/>
          <a:lstStyle/>
          <a:p>
            <a:pPr algn="ctr"/>
            <a:r>
              <a:rPr lang="en-US" b="1" dirty="0"/>
              <a:t>Tesla (continue)</a:t>
            </a:r>
          </a:p>
        </p:txBody>
      </p:sp>
      <p:pic>
        <p:nvPicPr>
          <p:cNvPr id="4" name="Picture 4" descr="Text&#10;&#10;Description automatically generated">
            <a:extLst>
              <a:ext uri="{FF2B5EF4-FFF2-40B4-BE49-F238E27FC236}">
                <a16:creationId xmlns:a16="http://schemas.microsoft.com/office/drawing/2014/main" id="{1400AECB-30D4-43F2-8D66-92E8CE4298C4}"/>
              </a:ext>
            </a:extLst>
          </p:cNvPr>
          <p:cNvPicPr>
            <a:picLocks noGrp="1" noChangeAspect="1"/>
          </p:cNvPicPr>
          <p:nvPr>
            <p:ph idx="1"/>
          </p:nvPr>
        </p:nvPicPr>
        <p:blipFill>
          <a:blip r:embed="rId2"/>
          <a:stretch>
            <a:fillRect/>
          </a:stretch>
        </p:blipFill>
        <p:spPr>
          <a:xfrm>
            <a:off x="1069116" y="2442709"/>
            <a:ext cx="5776232" cy="3805918"/>
          </a:xfrm>
        </p:spPr>
      </p:pic>
      <p:pic>
        <p:nvPicPr>
          <p:cNvPr id="5" name="Picture 5">
            <a:extLst>
              <a:ext uri="{FF2B5EF4-FFF2-40B4-BE49-F238E27FC236}">
                <a16:creationId xmlns:a16="http://schemas.microsoft.com/office/drawing/2014/main" id="{48870633-AD6C-4114-B266-187C0FCBFE5D}"/>
              </a:ext>
            </a:extLst>
          </p:cNvPr>
          <p:cNvPicPr>
            <a:picLocks noChangeAspect="1"/>
          </p:cNvPicPr>
          <p:nvPr/>
        </p:nvPicPr>
        <p:blipFill>
          <a:blip r:embed="rId3"/>
          <a:stretch>
            <a:fillRect/>
          </a:stretch>
        </p:blipFill>
        <p:spPr>
          <a:xfrm>
            <a:off x="1268185" y="6137151"/>
            <a:ext cx="3777344" cy="380341"/>
          </a:xfrm>
          <a:prstGeom prst="rect">
            <a:avLst/>
          </a:prstGeom>
        </p:spPr>
      </p:pic>
      <p:pic>
        <p:nvPicPr>
          <p:cNvPr id="6" name="Picture 6" descr="Text&#10;&#10;Description automatically generated">
            <a:extLst>
              <a:ext uri="{FF2B5EF4-FFF2-40B4-BE49-F238E27FC236}">
                <a16:creationId xmlns:a16="http://schemas.microsoft.com/office/drawing/2014/main" id="{59B824DE-B2AB-4A82-89E2-722DA2AF56AC}"/>
              </a:ext>
            </a:extLst>
          </p:cNvPr>
          <p:cNvPicPr>
            <a:picLocks noChangeAspect="1"/>
          </p:cNvPicPr>
          <p:nvPr/>
        </p:nvPicPr>
        <p:blipFill>
          <a:blip r:embed="rId4"/>
          <a:stretch>
            <a:fillRect/>
          </a:stretch>
        </p:blipFill>
        <p:spPr>
          <a:xfrm>
            <a:off x="5472793" y="2533834"/>
            <a:ext cx="5641521" cy="3981082"/>
          </a:xfrm>
          <a:prstGeom prst="rect">
            <a:avLst/>
          </a:prstGeom>
        </p:spPr>
      </p:pic>
    </p:spTree>
    <p:extLst>
      <p:ext uri="{BB962C8B-B14F-4D97-AF65-F5344CB8AC3E}">
        <p14:creationId xmlns:p14="http://schemas.microsoft.com/office/powerpoint/2010/main" val="2353169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8DA5E-9FD8-4793-BD73-A5D85600D24B}"/>
              </a:ext>
            </a:extLst>
          </p:cNvPr>
          <p:cNvSpPr>
            <a:spLocks noGrp="1"/>
          </p:cNvSpPr>
          <p:nvPr>
            <p:ph type="title"/>
          </p:nvPr>
        </p:nvSpPr>
        <p:spPr/>
        <p:txBody>
          <a:bodyPr/>
          <a:lstStyle/>
          <a:p>
            <a:pPr algn="ctr"/>
            <a:r>
              <a:rPr lang="en-US" b="1"/>
              <a:t>Amazon</a:t>
            </a:r>
          </a:p>
        </p:txBody>
      </p:sp>
      <p:pic>
        <p:nvPicPr>
          <p:cNvPr id="4" name="Picture 4" descr="Text, letter&#10;&#10;Description automatically generated">
            <a:extLst>
              <a:ext uri="{FF2B5EF4-FFF2-40B4-BE49-F238E27FC236}">
                <a16:creationId xmlns:a16="http://schemas.microsoft.com/office/drawing/2014/main" id="{E771C46A-EF02-4713-9AA1-B32131BB5530}"/>
              </a:ext>
            </a:extLst>
          </p:cNvPr>
          <p:cNvPicPr>
            <a:picLocks noGrp="1" noChangeAspect="1"/>
          </p:cNvPicPr>
          <p:nvPr>
            <p:ph idx="1"/>
          </p:nvPr>
        </p:nvPicPr>
        <p:blipFill>
          <a:blip r:embed="rId2"/>
          <a:stretch>
            <a:fillRect/>
          </a:stretch>
        </p:blipFill>
        <p:spPr>
          <a:xfrm>
            <a:off x="496936" y="2307998"/>
            <a:ext cx="6131377" cy="4238624"/>
          </a:xfrm>
        </p:spPr>
      </p:pic>
      <p:pic>
        <p:nvPicPr>
          <p:cNvPr id="5" name="Picture 5" descr="Text&#10;&#10;Description automatically generated">
            <a:extLst>
              <a:ext uri="{FF2B5EF4-FFF2-40B4-BE49-F238E27FC236}">
                <a16:creationId xmlns:a16="http://schemas.microsoft.com/office/drawing/2014/main" id="{63DC05E1-C277-47B1-A669-22EF21AD7764}"/>
              </a:ext>
            </a:extLst>
          </p:cNvPr>
          <p:cNvPicPr>
            <a:picLocks noChangeAspect="1"/>
          </p:cNvPicPr>
          <p:nvPr/>
        </p:nvPicPr>
        <p:blipFill>
          <a:blip r:embed="rId3"/>
          <a:stretch>
            <a:fillRect/>
          </a:stretch>
        </p:blipFill>
        <p:spPr>
          <a:xfrm>
            <a:off x="5989864" y="2597799"/>
            <a:ext cx="6117770" cy="2301938"/>
          </a:xfrm>
          <a:prstGeom prst="rect">
            <a:avLst/>
          </a:prstGeom>
        </p:spPr>
      </p:pic>
      <p:pic>
        <p:nvPicPr>
          <p:cNvPr id="6" name="Picture 6" descr="Text, letter&#10;&#10;Description automatically generated">
            <a:extLst>
              <a:ext uri="{FF2B5EF4-FFF2-40B4-BE49-F238E27FC236}">
                <a16:creationId xmlns:a16="http://schemas.microsoft.com/office/drawing/2014/main" id="{8090B587-7A3D-459F-97D2-E3FA75CD7BB7}"/>
              </a:ext>
            </a:extLst>
          </p:cNvPr>
          <p:cNvPicPr>
            <a:picLocks noChangeAspect="1"/>
          </p:cNvPicPr>
          <p:nvPr/>
        </p:nvPicPr>
        <p:blipFill>
          <a:blip r:embed="rId4"/>
          <a:stretch>
            <a:fillRect/>
          </a:stretch>
        </p:blipFill>
        <p:spPr>
          <a:xfrm>
            <a:off x="6044293" y="4805198"/>
            <a:ext cx="5995308" cy="1506643"/>
          </a:xfrm>
          <a:prstGeom prst="rect">
            <a:avLst/>
          </a:prstGeom>
        </p:spPr>
      </p:pic>
    </p:spTree>
    <p:extLst>
      <p:ext uri="{BB962C8B-B14F-4D97-AF65-F5344CB8AC3E}">
        <p14:creationId xmlns:p14="http://schemas.microsoft.com/office/powerpoint/2010/main" val="39642352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CF00-33C1-495F-8D95-F0745C3FE66D}"/>
              </a:ext>
            </a:extLst>
          </p:cNvPr>
          <p:cNvSpPr>
            <a:spLocks noGrp="1"/>
          </p:cNvSpPr>
          <p:nvPr>
            <p:ph type="title"/>
          </p:nvPr>
        </p:nvSpPr>
        <p:spPr/>
        <p:txBody>
          <a:bodyPr/>
          <a:lstStyle/>
          <a:p>
            <a:pPr algn="ctr"/>
            <a:r>
              <a:rPr lang="en-US" b="1" dirty="0"/>
              <a:t>Amazon (continue)</a:t>
            </a:r>
          </a:p>
        </p:txBody>
      </p:sp>
      <p:pic>
        <p:nvPicPr>
          <p:cNvPr id="4" name="Picture 4" descr="Text&#10;&#10;Description automatically generated">
            <a:extLst>
              <a:ext uri="{FF2B5EF4-FFF2-40B4-BE49-F238E27FC236}">
                <a16:creationId xmlns:a16="http://schemas.microsoft.com/office/drawing/2014/main" id="{C9B25B61-D3EC-4898-8F38-2496F8411185}"/>
              </a:ext>
            </a:extLst>
          </p:cNvPr>
          <p:cNvPicPr>
            <a:picLocks noGrp="1" noChangeAspect="1"/>
          </p:cNvPicPr>
          <p:nvPr>
            <p:ph idx="1"/>
          </p:nvPr>
        </p:nvPicPr>
        <p:blipFill>
          <a:blip r:embed="rId2"/>
          <a:stretch>
            <a:fillRect/>
          </a:stretch>
        </p:blipFill>
        <p:spPr>
          <a:xfrm>
            <a:off x="543880" y="2532516"/>
            <a:ext cx="5901417" cy="3884838"/>
          </a:xfrm>
        </p:spPr>
      </p:pic>
      <p:pic>
        <p:nvPicPr>
          <p:cNvPr id="6" name="Picture 6" descr="A picture containing company name&#10;&#10;Description automatically generated">
            <a:extLst>
              <a:ext uri="{FF2B5EF4-FFF2-40B4-BE49-F238E27FC236}">
                <a16:creationId xmlns:a16="http://schemas.microsoft.com/office/drawing/2014/main" id="{88DE7D82-AE87-4CB2-89A4-A07220F55911}"/>
              </a:ext>
            </a:extLst>
          </p:cNvPr>
          <p:cNvPicPr>
            <a:picLocks noChangeAspect="1"/>
          </p:cNvPicPr>
          <p:nvPr/>
        </p:nvPicPr>
        <p:blipFill>
          <a:blip r:embed="rId3"/>
          <a:stretch>
            <a:fillRect/>
          </a:stretch>
        </p:blipFill>
        <p:spPr>
          <a:xfrm>
            <a:off x="5867401" y="2533905"/>
            <a:ext cx="5519056" cy="810476"/>
          </a:xfrm>
          <a:prstGeom prst="rect">
            <a:avLst/>
          </a:prstGeom>
        </p:spPr>
      </p:pic>
    </p:spTree>
    <p:extLst>
      <p:ext uri="{BB962C8B-B14F-4D97-AF65-F5344CB8AC3E}">
        <p14:creationId xmlns:p14="http://schemas.microsoft.com/office/powerpoint/2010/main" val="9071964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6818F-E22C-42C2-BCF7-76C46B2342DC}"/>
              </a:ext>
            </a:extLst>
          </p:cNvPr>
          <p:cNvSpPr>
            <a:spLocks noGrp="1"/>
          </p:cNvSpPr>
          <p:nvPr>
            <p:ph type="title"/>
          </p:nvPr>
        </p:nvSpPr>
        <p:spPr/>
        <p:txBody>
          <a:bodyPr/>
          <a:lstStyle/>
          <a:p>
            <a:pPr algn="ctr"/>
            <a:r>
              <a:rPr lang="en-US" b="1"/>
              <a:t>Netflix </a:t>
            </a:r>
          </a:p>
        </p:txBody>
      </p:sp>
      <p:pic>
        <p:nvPicPr>
          <p:cNvPr id="4" name="Picture 4" descr="A picture containing text&#10;&#10;Description automatically generated">
            <a:extLst>
              <a:ext uri="{FF2B5EF4-FFF2-40B4-BE49-F238E27FC236}">
                <a16:creationId xmlns:a16="http://schemas.microsoft.com/office/drawing/2014/main" id="{C703B589-F449-4561-BE00-C5B5FD5C1F8E}"/>
              </a:ext>
            </a:extLst>
          </p:cNvPr>
          <p:cNvPicPr>
            <a:picLocks noGrp="1" noChangeAspect="1"/>
          </p:cNvPicPr>
          <p:nvPr>
            <p:ph idx="1"/>
          </p:nvPr>
        </p:nvPicPr>
        <p:blipFill>
          <a:blip r:embed="rId2"/>
          <a:stretch>
            <a:fillRect/>
          </a:stretch>
        </p:blipFill>
        <p:spPr>
          <a:xfrm>
            <a:off x="764316" y="2361746"/>
            <a:ext cx="5800724" cy="3940628"/>
          </a:xfrm>
        </p:spPr>
      </p:pic>
      <p:pic>
        <p:nvPicPr>
          <p:cNvPr id="5" name="Picture 5" descr="Text&#10;&#10;Description automatically generated">
            <a:extLst>
              <a:ext uri="{FF2B5EF4-FFF2-40B4-BE49-F238E27FC236}">
                <a16:creationId xmlns:a16="http://schemas.microsoft.com/office/drawing/2014/main" id="{70C1C516-22CC-4B39-A3D0-B08831794A32}"/>
              </a:ext>
            </a:extLst>
          </p:cNvPr>
          <p:cNvPicPr>
            <a:picLocks noChangeAspect="1"/>
          </p:cNvPicPr>
          <p:nvPr/>
        </p:nvPicPr>
        <p:blipFill>
          <a:blip r:embed="rId3"/>
          <a:stretch>
            <a:fillRect/>
          </a:stretch>
        </p:blipFill>
        <p:spPr>
          <a:xfrm>
            <a:off x="5881007" y="2360023"/>
            <a:ext cx="5546272" cy="3920491"/>
          </a:xfrm>
          <a:prstGeom prst="rect">
            <a:avLst/>
          </a:prstGeom>
        </p:spPr>
      </p:pic>
    </p:spTree>
    <p:extLst>
      <p:ext uri="{BB962C8B-B14F-4D97-AF65-F5344CB8AC3E}">
        <p14:creationId xmlns:p14="http://schemas.microsoft.com/office/powerpoint/2010/main" val="38652955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779BB-0787-46D1-94C7-391B43D6F4DF}"/>
              </a:ext>
            </a:extLst>
          </p:cNvPr>
          <p:cNvSpPr>
            <a:spLocks noGrp="1"/>
          </p:cNvSpPr>
          <p:nvPr>
            <p:ph type="title"/>
          </p:nvPr>
        </p:nvSpPr>
        <p:spPr/>
        <p:txBody>
          <a:bodyPr/>
          <a:lstStyle/>
          <a:p>
            <a:pPr algn="ctr"/>
            <a:r>
              <a:rPr lang="en-US" b="1" dirty="0"/>
              <a:t>Netflix (continue)</a:t>
            </a:r>
          </a:p>
        </p:txBody>
      </p:sp>
      <p:pic>
        <p:nvPicPr>
          <p:cNvPr id="7" name="Picture 7" descr="Text&#10;&#10;Description automatically generated">
            <a:extLst>
              <a:ext uri="{FF2B5EF4-FFF2-40B4-BE49-F238E27FC236}">
                <a16:creationId xmlns:a16="http://schemas.microsoft.com/office/drawing/2014/main" id="{89AB70DE-FDAD-455D-99F0-A8E61E86525D}"/>
              </a:ext>
            </a:extLst>
          </p:cNvPr>
          <p:cNvPicPr>
            <a:picLocks noGrp="1" noChangeAspect="1"/>
          </p:cNvPicPr>
          <p:nvPr>
            <p:ph idx="1"/>
          </p:nvPr>
        </p:nvPicPr>
        <p:blipFill>
          <a:blip r:embed="rId2"/>
          <a:stretch>
            <a:fillRect/>
          </a:stretch>
        </p:blipFill>
        <p:spPr>
          <a:xfrm>
            <a:off x="2985002" y="2388961"/>
            <a:ext cx="5808889" cy="4171950"/>
          </a:xfrm>
        </p:spPr>
      </p:pic>
    </p:spTree>
    <p:extLst>
      <p:ext uri="{BB962C8B-B14F-4D97-AF65-F5344CB8AC3E}">
        <p14:creationId xmlns:p14="http://schemas.microsoft.com/office/powerpoint/2010/main" val="35851515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D0097-1921-4B14-92B8-5FEB1FB56442}"/>
              </a:ext>
            </a:extLst>
          </p:cNvPr>
          <p:cNvSpPr>
            <a:spLocks noGrp="1"/>
          </p:cNvSpPr>
          <p:nvPr>
            <p:ph type="title"/>
          </p:nvPr>
        </p:nvSpPr>
        <p:spPr/>
        <p:txBody>
          <a:bodyPr/>
          <a:lstStyle/>
          <a:p>
            <a:pPr algn="ctr"/>
            <a:r>
              <a:rPr lang="en-US" b="1" dirty="0"/>
              <a:t>eBay</a:t>
            </a:r>
          </a:p>
        </p:txBody>
      </p:sp>
      <p:pic>
        <p:nvPicPr>
          <p:cNvPr id="4" name="Picture 4" descr="Text&#10;&#10;Description automatically generated">
            <a:extLst>
              <a:ext uri="{FF2B5EF4-FFF2-40B4-BE49-F238E27FC236}">
                <a16:creationId xmlns:a16="http://schemas.microsoft.com/office/drawing/2014/main" id="{E1DCD203-C54E-4252-9F55-1D64C1932CD6}"/>
              </a:ext>
            </a:extLst>
          </p:cNvPr>
          <p:cNvPicPr>
            <a:picLocks noGrp="1" noChangeAspect="1"/>
          </p:cNvPicPr>
          <p:nvPr>
            <p:ph idx="1"/>
          </p:nvPr>
        </p:nvPicPr>
        <p:blipFill>
          <a:blip r:embed="rId2"/>
          <a:stretch>
            <a:fillRect/>
          </a:stretch>
        </p:blipFill>
        <p:spPr>
          <a:xfrm>
            <a:off x="490814" y="2959782"/>
            <a:ext cx="5299981" cy="2118630"/>
          </a:xfrm>
        </p:spPr>
      </p:pic>
      <p:pic>
        <p:nvPicPr>
          <p:cNvPr id="5" name="Picture 5" descr="Text&#10;&#10;Description automatically generated">
            <a:extLst>
              <a:ext uri="{FF2B5EF4-FFF2-40B4-BE49-F238E27FC236}">
                <a16:creationId xmlns:a16="http://schemas.microsoft.com/office/drawing/2014/main" id="{12A280CF-92D9-4569-96C0-E5EC6290EBD7}"/>
              </a:ext>
            </a:extLst>
          </p:cNvPr>
          <p:cNvPicPr>
            <a:picLocks noChangeAspect="1"/>
          </p:cNvPicPr>
          <p:nvPr/>
        </p:nvPicPr>
        <p:blipFill>
          <a:blip r:embed="rId3"/>
          <a:stretch>
            <a:fillRect/>
          </a:stretch>
        </p:blipFill>
        <p:spPr>
          <a:xfrm>
            <a:off x="5704115" y="3031907"/>
            <a:ext cx="5763984" cy="2862475"/>
          </a:xfrm>
          <a:prstGeom prst="rect">
            <a:avLst/>
          </a:prstGeom>
        </p:spPr>
      </p:pic>
    </p:spTree>
    <p:extLst>
      <p:ext uri="{BB962C8B-B14F-4D97-AF65-F5344CB8AC3E}">
        <p14:creationId xmlns:p14="http://schemas.microsoft.com/office/powerpoint/2010/main" val="4531343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DF988-3CB7-49D6-B193-AD073D0E3338}"/>
              </a:ext>
            </a:extLst>
          </p:cNvPr>
          <p:cNvSpPr>
            <a:spLocks noGrp="1"/>
          </p:cNvSpPr>
          <p:nvPr>
            <p:ph type="title"/>
          </p:nvPr>
        </p:nvSpPr>
        <p:spPr/>
        <p:txBody>
          <a:bodyPr/>
          <a:lstStyle/>
          <a:p>
            <a:pPr algn="ctr"/>
            <a:r>
              <a:rPr lang="en-US" b="1" dirty="0"/>
              <a:t>eBay (continue)</a:t>
            </a:r>
          </a:p>
        </p:txBody>
      </p:sp>
      <p:pic>
        <p:nvPicPr>
          <p:cNvPr id="7" name="Picture 7" descr="Text&#10;&#10;Description automatically generated">
            <a:extLst>
              <a:ext uri="{FF2B5EF4-FFF2-40B4-BE49-F238E27FC236}">
                <a16:creationId xmlns:a16="http://schemas.microsoft.com/office/drawing/2014/main" id="{C224D39E-3D9D-4A72-A6C0-0EC044E3DBE5}"/>
              </a:ext>
            </a:extLst>
          </p:cNvPr>
          <p:cNvPicPr>
            <a:picLocks noGrp="1" noChangeAspect="1"/>
          </p:cNvPicPr>
          <p:nvPr>
            <p:ph idx="1"/>
          </p:nvPr>
        </p:nvPicPr>
        <p:blipFill>
          <a:blip r:embed="rId2"/>
          <a:stretch>
            <a:fillRect/>
          </a:stretch>
        </p:blipFill>
        <p:spPr>
          <a:xfrm>
            <a:off x="530898" y="2263322"/>
            <a:ext cx="5641633" cy="4491264"/>
          </a:xfrm>
        </p:spPr>
      </p:pic>
      <p:pic>
        <p:nvPicPr>
          <p:cNvPr id="8" name="Picture 8" descr="Text&#10;&#10;Description automatically generated">
            <a:extLst>
              <a:ext uri="{FF2B5EF4-FFF2-40B4-BE49-F238E27FC236}">
                <a16:creationId xmlns:a16="http://schemas.microsoft.com/office/drawing/2014/main" id="{C3639187-0B9B-4BAF-AF5B-8B635036084F}"/>
              </a:ext>
            </a:extLst>
          </p:cNvPr>
          <p:cNvPicPr>
            <a:picLocks noChangeAspect="1"/>
          </p:cNvPicPr>
          <p:nvPr/>
        </p:nvPicPr>
        <p:blipFill>
          <a:blip r:embed="rId3"/>
          <a:stretch>
            <a:fillRect/>
          </a:stretch>
        </p:blipFill>
        <p:spPr>
          <a:xfrm>
            <a:off x="6370864" y="2358269"/>
            <a:ext cx="4825092" cy="2250317"/>
          </a:xfrm>
          <a:prstGeom prst="rect">
            <a:avLst/>
          </a:prstGeom>
        </p:spPr>
      </p:pic>
    </p:spTree>
    <p:extLst>
      <p:ext uri="{BB962C8B-B14F-4D97-AF65-F5344CB8AC3E}">
        <p14:creationId xmlns:p14="http://schemas.microsoft.com/office/powerpoint/2010/main" val="25319161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6818F-E22C-42C2-BCF7-76C46B2342DC}"/>
              </a:ext>
            </a:extLst>
          </p:cNvPr>
          <p:cNvSpPr>
            <a:spLocks noGrp="1"/>
          </p:cNvSpPr>
          <p:nvPr>
            <p:ph type="title"/>
          </p:nvPr>
        </p:nvSpPr>
        <p:spPr>
          <a:xfrm>
            <a:off x="1154953" y="973668"/>
            <a:ext cx="8761413" cy="706964"/>
          </a:xfrm>
        </p:spPr>
        <p:txBody>
          <a:bodyPr>
            <a:normAutofit/>
          </a:bodyPr>
          <a:lstStyle/>
          <a:p>
            <a:pPr algn="ctr"/>
            <a:r>
              <a:rPr lang="en-US" sz="3300" b="1" dirty="0"/>
              <a:t>DraftKings vs MGM Resorts International</a:t>
            </a:r>
            <a:endParaRPr lang="en-US" dirty="0"/>
          </a:p>
        </p:txBody>
      </p:sp>
      <p:pic>
        <p:nvPicPr>
          <p:cNvPr id="3" name="Picture 3" descr="Chart, line chart&#10;&#10;Description automatically generated">
            <a:extLst>
              <a:ext uri="{FF2B5EF4-FFF2-40B4-BE49-F238E27FC236}">
                <a16:creationId xmlns:a16="http://schemas.microsoft.com/office/drawing/2014/main" id="{CE5722B5-83D8-4719-815D-A17DA8D08631}"/>
              </a:ext>
            </a:extLst>
          </p:cNvPr>
          <p:cNvPicPr>
            <a:picLocks noChangeAspect="1"/>
          </p:cNvPicPr>
          <p:nvPr/>
        </p:nvPicPr>
        <p:blipFill>
          <a:blip r:embed="rId2"/>
          <a:stretch>
            <a:fillRect/>
          </a:stretch>
        </p:blipFill>
        <p:spPr>
          <a:xfrm>
            <a:off x="324152" y="2350547"/>
            <a:ext cx="7545423" cy="3685740"/>
          </a:xfrm>
          <a:prstGeom prst="roundRect">
            <a:avLst>
              <a:gd name="adj" fmla="val 1858"/>
            </a:avLst>
          </a:prstGeom>
          <a:effectLst>
            <a:outerShdw blurRad="50800" dist="50800" dir="5400000" algn="tl" rotWithShape="0">
              <a:srgbClr val="000000">
                <a:alpha val="43000"/>
              </a:srgbClr>
            </a:outerShdw>
          </a:effectLst>
        </p:spPr>
      </p:pic>
      <p:sp>
        <p:nvSpPr>
          <p:cNvPr id="4" name="TextBox 3">
            <a:extLst>
              <a:ext uri="{FF2B5EF4-FFF2-40B4-BE49-F238E27FC236}">
                <a16:creationId xmlns:a16="http://schemas.microsoft.com/office/drawing/2014/main" id="{A60C0DE8-4F07-4D59-843D-A23CC3343184}"/>
              </a:ext>
            </a:extLst>
          </p:cNvPr>
          <p:cNvSpPr txBox="1"/>
          <p:nvPr/>
        </p:nvSpPr>
        <p:spPr>
          <a:xfrm>
            <a:off x="8116628" y="2612730"/>
            <a:ext cx="3891179" cy="342355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spcAft>
                <a:spcPts val="600"/>
              </a:spcAft>
            </a:pPr>
            <a:r>
              <a:rPr lang="en-US" dirty="0">
                <a:latin typeface="Times New Roman" panose="02020603050405020304" pitchFamily="18" charset="0"/>
                <a:ea typeface="+mn-lt"/>
                <a:cs typeface="Times New Roman" panose="02020603050405020304" pitchFamily="18" charset="0"/>
              </a:rPr>
              <a:t>Both companies are known for sports betting. While DraftKings is an industry-leading daily fantasy sports and mobile sports betting platform, MGM is the world's largest hotel and casino. They both generate revenue from other people gambling. Due to the pandemic, hotels and casinos are empty so more people are using DraftKings even though MGM has its own online sports betting. Being the industry leader, DraftKings is currently thriving through this pandemic.</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6554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 name="Group 8">
            <a:extLst>
              <a:ext uri="{FF2B5EF4-FFF2-40B4-BE49-F238E27FC236}">
                <a16:creationId xmlns:a16="http://schemas.microsoft.com/office/drawing/2014/main" id="{353BC003-D6B7-4BF0-937D-4A015F6DEB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9027"/>
            <a:ext cx="12192000" cy="6867027"/>
            <a:chOff x="0" y="-2373"/>
            <a:chExt cx="12192000" cy="6867027"/>
          </a:xfrm>
        </p:grpSpPr>
        <p:sp>
          <p:nvSpPr>
            <p:cNvPr id="10" name="Rectangle 9">
              <a:extLst>
                <a:ext uri="{FF2B5EF4-FFF2-40B4-BE49-F238E27FC236}">
                  <a16:creationId xmlns:a16="http://schemas.microsoft.com/office/drawing/2014/main" id="{4903268C-2C5A-4507-9244-86102327B7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a:extLst>
                <a:ext uri="{FF2B5EF4-FFF2-40B4-BE49-F238E27FC236}">
                  <a16:creationId xmlns:a16="http://schemas.microsoft.com/office/drawing/2014/main" id="{539F7113-C588-46FB-ADDE-55CEC5981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a:extLst>
                <a:ext uri="{FF2B5EF4-FFF2-40B4-BE49-F238E27FC236}">
                  <a16:creationId xmlns:a16="http://schemas.microsoft.com/office/drawing/2014/main" id="{B6481A55-E6DE-4B8B-9847-0230D12F7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052FD8DB-2F6F-462A-9BF4-1E26C9332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BE52543D-8290-40DE-990A-27CC1992A3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8ECC693B-FBF3-45DD-849C-AC1B1B290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56515BC8-A1CA-4EB4-81D8-6A891458F7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94608" y="402165"/>
              <a:ext cx="6574058"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a:extLst>
                <a:ext uri="{FF2B5EF4-FFF2-40B4-BE49-F238E27FC236}">
                  <a16:creationId xmlns:a16="http://schemas.microsoft.com/office/drawing/2014/main" id="{ED9E2ADE-2C74-4E7D-8701-6AE23ABD4D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2" name="Freeform 5">
              <a:extLst>
                <a:ext uri="{FF2B5EF4-FFF2-40B4-BE49-F238E27FC236}">
                  <a16:creationId xmlns:a16="http://schemas.microsoft.com/office/drawing/2014/main" id="{B7EBD6DC-7188-4268-9886-6535F41A67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9" name="Freeform 5">
              <a:extLst>
                <a:ext uri="{FF2B5EF4-FFF2-40B4-BE49-F238E27FC236}">
                  <a16:creationId xmlns:a16="http://schemas.microsoft.com/office/drawing/2014/main" id="{493CCA32-0C37-4525-8FFC-D62C5EEFBE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418644C0-8E32-4A1B-B518-D62AC55B0C95}"/>
              </a:ext>
            </a:extLst>
          </p:cNvPr>
          <p:cNvSpPr>
            <a:spLocks noGrp="1"/>
          </p:cNvSpPr>
          <p:nvPr>
            <p:ph type="title"/>
          </p:nvPr>
        </p:nvSpPr>
        <p:spPr>
          <a:xfrm>
            <a:off x="1154955" y="973668"/>
            <a:ext cx="3133726" cy="1020232"/>
          </a:xfrm>
        </p:spPr>
        <p:txBody>
          <a:bodyPr>
            <a:normAutofit/>
          </a:bodyPr>
          <a:lstStyle/>
          <a:p>
            <a:pPr>
              <a:lnSpc>
                <a:spcPct val="90000"/>
              </a:lnSpc>
            </a:pPr>
            <a:r>
              <a:rPr lang="en-US" sz="3300" b="1">
                <a:ea typeface="+mj-lt"/>
                <a:cs typeface="+mj-lt"/>
              </a:rPr>
              <a:t>Executive Summary</a:t>
            </a:r>
            <a:endParaRPr lang="en-US" sz="3300" b="1"/>
          </a:p>
        </p:txBody>
      </p:sp>
      <p:sp>
        <p:nvSpPr>
          <p:cNvPr id="3" name="Content Placeholder 2">
            <a:extLst>
              <a:ext uri="{FF2B5EF4-FFF2-40B4-BE49-F238E27FC236}">
                <a16:creationId xmlns:a16="http://schemas.microsoft.com/office/drawing/2014/main" id="{54426461-9603-40B1-B7DA-9BBC7106B41D}"/>
              </a:ext>
            </a:extLst>
          </p:cNvPr>
          <p:cNvSpPr>
            <a:spLocks noGrp="1"/>
          </p:cNvSpPr>
          <p:nvPr>
            <p:ph idx="1"/>
          </p:nvPr>
        </p:nvSpPr>
        <p:spPr>
          <a:xfrm>
            <a:off x="1154955" y="2120900"/>
            <a:ext cx="3133726" cy="3898900"/>
          </a:xfrm>
        </p:spPr>
        <p:txBody>
          <a:bodyPr vert="horz" lIns="91440" tIns="45720" rIns="91440" bIns="45720" rtlCol="0">
            <a:normAutofit/>
          </a:bodyPr>
          <a:lstStyle/>
          <a:p>
            <a:pPr>
              <a:lnSpc>
                <a:spcPct val="90000"/>
              </a:lnSpc>
            </a:pPr>
            <a:r>
              <a:rPr lang="en-US" sz="900" b="1" dirty="0">
                <a:solidFill>
                  <a:schemeClr val="bg1"/>
                </a:solidFill>
                <a:latin typeface="Times New Roman" panose="02020603050405020304" pitchFamily="18" charset="0"/>
                <a:ea typeface="+mn-lt"/>
                <a:cs typeface="Times New Roman" panose="02020603050405020304" pitchFamily="18" charset="0"/>
              </a:rPr>
              <a:t>The Nasdaq</a:t>
            </a:r>
            <a:r>
              <a:rPr lang="en-US" sz="900" dirty="0">
                <a:solidFill>
                  <a:schemeClr val="bg1"/>
                </a:solidFill>
                <a:latin typeface="Times New Roman" panose="02020603050405020304" pitchFamily="18" charset="0"/>
                <a:ea typeface="+mn-lt"/>
                <a:cs typeface="Times New Roman" panose="02020603050405020304" pitchFamily="18" charset="0"/>
              </a:rPr>
              <a:t> finished the lowest with a decrease in growth by 0.19 percent.</a:t>
            </a:r>
          </a:p>
          <a:p>
            <a:pPr>
              <a:lnSpc>
                <a:spcPct val="90000"/>
              </a:lnSpc>
            </a:pPr>
            <a:r>
              <a:rPr lang="en-US" sz="900" b="1" dirty="0">
                <a:solidFill>
                  <a:schemeClr val="bg1"/>
                </a:solidFill>
                <a:latin typeface="Times New Roman" panose="02020603050405020304" pitchFamily="18" charset="0"/>
                <a:ea typeface="+mn-lt"/>
                <a:cs typeface="Times New Roman" panose="02020603050405020304" pitchFamily="18" charset="0"/>
              </a:rPr>
              <a:t>The S&amp;P 500 </a:t>
            </a:r>
            <a:r>
              <a:rPr lang="en-US" sz="900" dirty="0">
                <a:solidFill>
                  <a:schemeClr val="bg1"/>
                </a:solidFill>
                <a:latin typeface="Times New Roman" panose="02020603050405020304" pitchFamily="18" charset="0"/>
                <a:ea typeface="+mn-lt"/>
                <a:cs typeface="Times New Roman" panose="02020603050405020304" pitchFamily="18" charset="0"/>
              </a:rPr>
              <a:t>had a growth of 2.53 percent.</a:t>
            </a:r>
          </a:p>
          <a:p>
            <a:pPr>
              <a:lnSpc>
                <a:spcPct val="90000"/>
              </a:lnSpc>
            </a:pPr>
            <a:r>
              <a:rPr lang="en-US" sz="900" b="1" dirty="0">
                <a:solidFill>
                  <a:schemeClr val="bg1"/>
                </a:solidFill>
                <a:latin typeface="Times New Roman" panose="02020603050405020304" pitchFamily="18" charset="0"/>
                <a:ea typeface="+mn-lt"/>
                <a:cs typeface="Times New Roman" panose="02020603050405020304" pitchFamily="18" charset="0"/>
              </a:rPr>
              <a:t>The Dow Jones </a:t>
            </a:r>
            <a:r>
              <a:rPr lang="en-US" sz="900" dirty="0">
                <a:solidFill>
                  <a:schemeClr val="bg1"/>
                </a:solidFill>
                <a:latin typeface="Times New Roman" panose="02020603050405020304" pitchFamily="18" charset="0"/>
                <a:ea typeface="+mn-lt"/>
                <a:cs typeface="Times New Roman" panose="02020603050405020304" pitchFamily="18" charset="0"/>
              </a:rPr>
              <a:t>had an increase in growth by 3.57 percent. </a:t>
            </a:r>
            <a:endParaRPr lang="en-US" sz="900" dirty="0">
              <a:solidFill>
                <a:schemeClr val="bg1"/>
              </a:solidFill>
              <a:latin typeface="Times New Roman" panose="02020603050405020304" pitchFamily="18" charset="0"/>
              <a:cs typeface="Times New Roman" panose="02020603050405020304" pitchFamily="18" charset="0"/>
            </a:endParaRPr>
          </a:p>
          <a:p>
            <a:pPr>
              <a:lnSpc>
                <a:spcPct val="90000"/>
              </a:lnSpc>
            </a:pPr>
            <a:r>
              <a:rPr lang="en-US" sz="900" b="1" dirty="0">
                <a:solidFill>
                  <a:schemeClr val="bg1"/>
                </a:solidFill>
                <a:latin typeface="Times New Roman" panose="02020603050405020304" pitchFamily="18" charset="0"/>
                <a:ea typeface="+mn-lt"/>
                <a:cs typeface="Times New Roman" panose="02020603050405020304" pitchFamily="18" charset="0"/>
              </a:rPr>
              <a:t>DraftKings </a:t>
            </a:r>
            <a:r>
              <a:rPr lang="en-US" sz="900" dirty="0">
                <a:solidFill>
                  <a:schemeClr val="bg1"/>
                </a:solidFill>
                <a:latin typeface="Times New Roman" panose="02020603050405020304" pitchFamily="18" charset="0"/>
                <a:ea typeface="+mn-lt"/>
                <a:cs typeface="Times New Roman" panose="02020603050405020304" pitchFamily="18" charset="0"/>
              </a:rPr>
              <a:t>finished with a growth of 22.48 percent.</a:t>
            </a:r>
          </a:p>
          <a:p>
            <a:pPr>
              <a:lnSpc>
                <a:spcPct val="90000"/>
              </a:lnSpc>
            </a:pPr>
            <a:r>
              <a:rPr lang="en-US" sz="900" b="1" dirty="0">
                <a:solidFill>
                  <a:schemeClr val="bg1"/>
                </a:solidFill>
                <a:latin typeface="Times New Roman" panose="02020603050405020304" pitchFamily="18" charset="0"/>
                <a:ea typeface="+mn-lt"/>
                <a:cs typeface="Times New Roman" panose="02020603050405020304" pitchFamily="18" charset="0"/>
              </a:rPr>
              <a:t>Snowflake</a:t>
            </a:r>
            <a:r>
              <a:rPr lang="en-US" sz="900" dirty="0">
                <a:solidFill>
                  <a:schemeClr val="bg1"/>
                </a:solidFill>
                <a:latin typeface="Times New Roman" panose="02020603050405020304" pitchFamily="18" charset="0"/>
                <a:ea typeface="+mn-lt"/>
                <a:cs typeface="Times New Roman" panose="02020603050405020304" pitchFamily="18" charset="0"/>
              </a:rPr>
              <a:t> it is currently up to 2.36 percent.</a:t>
            </a:r>
          </a:p>
          <a:p>
            <a:pPr>
              <a:lnSpc>
                <a:spcPct val="90000"/>
              </a:lnSpc>
            </a:pPr>
            <a:r>
              <a:rPr lang="en-US" sz="900" b="1" dirty="0" err="1">
                <a:solidFill>
                  <a:schemeClr val="bg1"/>
                </a:solidFill>
                <a:latin typeface="Times New Roman" panose="02020603050405020304" pitchFamily="18" charset="0"/>
                <a:ea typeface="+mn-lt"/>
                <a:cs typeface="Times New Roman" panose="02020603050405020304" pitchFamily="18" charset="0"/>
              </a:rPr>
              <a:t>Moderna</a:t>
            </a:r>
            <a:r>
              <a:rPr lang="en-US" sz="900" dirty="0">
                <a:solidFill>
                  <a:schemeClr val="bg1"/>
                </a:solidFill>
                <a:latin typeface="Times New Roman" panose="02020603050405020304" pitchFamily="18" charset="0"/>
                <a:ea typeface="+mn-lt"/>
                <a:cs typeface="Times New Roman" panose="02020603050405020304" pitchFamily="18" charset="0"/>
              </a:rPr>
              <a:t> it is currently up to 38.51 percent.</a:t>
            </a:r>
          </a:p>
          <a:p>
            <a:pPr>
              <a:lnSpc>
                <a:spcPct val="90000"/>
              </a:lnSpc>
            </a:pPr>
            <a:r>
              <a:rPr lang="en-US" sz="900" b="1" dirty="0">
                <a:solidFill>
                  <a:schemeClr val="bg1"/>
                </a:solidFill>
                <a:latin typeface="Times New Roman" panose="02020603050405020304" pitchFamily="18" charset="0"/>
                <a:ea typeface="+mn-lt"/>
                <a:cs typeface="Times New Roman" panose="02020603050405020304" pitchFamily="18" charset="0"/>
              </a:rPr>
              <a:t>Tesla</a:t>
            </a:r>
            <a:r>
              <a:rPr lang="en-US" sz="900" dirty="0">
                <a:solidFill>
                  <a:schemeClr val="bg1"/>
                </a:solidFill>
                <a:latin typeface="Times New Roman" panose="02020603050405020304" pitchFamily="18" charset="0"/>
                <a:ea typeface="+mn-lt"/>
                <a:cs typeface="Times New Roman" panose="02020603050405020304" pitchFamily="18" charset="0"/>
              </a:rPr>
              <a:t> it has grown 14.61 </a:t>
            </a:r>
          </a:p>
          <a:p>
            <a:pPr>
              <a:lnSpc>
                <a:spcPct val="90000"/>
              </a:lnSpc>
            </a:pPr>
            <a:r>
              <a:rPr lang="en-US" sz="900" b="1" dirty="0">
                <a:solidFill>
                  <a:schemeClr val="bg1"/>
                </a:solidFill>
                <a:latin typeface="Times New Roman" panose="02020603050405020304" pitchFamily="18" charset="0"/>
                <a:ea typeface="+mn-lt"/>
                <a:cs typeface="Times New Roman" panose="02020603050405020304" pitchFamily="18" charset="0"/>
              </a:rPr>
              <a:t>Netflix </a:t>
            </a:r>
            <a:r>
              <a:rPr lang="en-US" sz="900" dirty="0">
                <a:solidFill>
                  <a:schemeClr val="bg1"/>
                </a:solidFill>
                <a:latin typeface="Times New Roman" panose="02020603050405020304" pitchFamily="18" charset="0"/>
                <a:ea typeface="+mn-lt"/>
                <a:cs typeface="Times New Roman" panose="02020603050405020304" pitchFamily="18" charset="0"/>
              </a:rPr>
              <a:t>has fallen by 10.73 percent since August 26,. </a:t>
            </a:r>
          </a:p>
          <a:p>
            <a:pPr>
              <a:lnSpc>
                <a:spcPct val="90000"/>
              </a:lnSpc>
            </a:pPr>
            <a:r>
              <a:rPr lang="en-US" sz="900" b="1" dirty="0">
                <a:solidFill>
                  <a:schemeClr val="bg1"/>
                </a:solidFill>
                <a:latin typeface="Times New Roman" panose="02020603050405020304" pitchFamily="18" charset="0"/>
                <a:ea typeface="+mn-lt"/>
                <a:cs typeface="Times New Roman" panose="02020603050405020304" pitchFamily="18" charset="0"/>
              </a:rPr>
              <a:t>Zoom </a:t>
            </a:r>
            <a:r>
              <a:rPr lang="en-US" sz="900" dirty="0">
                <a:solidFill>
                  <a:schemeClr val="bg1"/>
                </a:solidFill>
                <a:latin typeface="Times New Roman" panose="02020603050405020304" pitchFamily="18" charset="0"/>
                <a:ea typeface="+mn-lt"/>
                <a:cs typeface="Times New Roman" panose="02020603050405020304" pitchFamily="18" charset="0"/>
              </a:rPr>
              <a:t>has grown by 47.3 percent since August 26th,</a:t>
            </a:r>
          </a:p>
          <a:p>
            <a:pPr>
              <a:lnSpc>
                <a:spcPct val="90000"/>
              </a:lnSpc>
            </a:pPr>
            <a:r>
              <a:rPr lang="en-US" sz="900" b="1" dirty="0">
                <a:solidFill>
                  <a:schemeClr val="bg1"/>
                </a:solidFill>
                <a:latin typeface="Times New Roman" panose="02020603050405020304" pitchFamily="18" charset="0"/>
                <a:ea typeface="+mn-lt"/>
                <a:cs typeface="Times New Roman" panose="02020603050405020304" pitchFamily="18" charset="0"/>
              </a:rPr>
              <a:t>Amazon </a:t>
            </a:r>
            <a:r>
              <a:rPr lang="en-US" sz="900" dirty="0">
                <a:solidFill>
                  <a:schemeClr val="bg1"/>
                </a:solidFill>
                <a:latin typeface="Times New Roman" panose="02020603050405020304" pitchFamily="18" charset="0"/>
                <a:ea typeface="+mn-lt"/>
                <a:cs typeface="Times New Roman" panose="02020603050405020304" pitchFamily="18" charset="0"/>
              </a:rPr>
              <a:t>fell by 9.76 percent</a:t>
            </a:r>
          </a:p>
          <a:p>
            <a:pPr>
              <a:lnSpc>
                <a:spcPct val="90000"/>
              </a:lnSpc>
            </a:pPr>
            <a:r>
              <a:rPr lang="en-US" sz="900" b="1" dirty="0">
                <a:solidFill>
                  <a:schemeClr val="bg1"/>
                </a:solidFill>
                <a:latin typeface="Times New Roman" panose="02020603050405020304" pitchFamily="18" charset="0"/>
                <a:ea typeface="+mn-lt"/>
                <a:cs typeface="Times New Roman" panose="02020603050405020304" pitchFamily="18" charset="0"/>
              </a:rPr>
              <a:t>eBay </a:t>
            </a:r>
            <a:r>
              <a:rPr lang="en-US" sz="900" dirty="0">
                <a:solidFill>
                  <a:schemeClr val="bg1"/>
                </a:solidFill>
                <a:latin typeface="Times New Roman" panose="02020603050405020304" pitchFamily="18" charset="0"/>
                <a:ea typeface="+mn-lt"/>
                <a:cs typeface="Times New Roman" panose="02020603050405020304" pitchFamily="18" charset="0"/>
              </a:rPr>
              <a:t>fell by 15.49 percent. </a:t>
            </a:r>
            <a:endParaRPr lang="en-US" sz="900" dirty="0">
              <a:solidFill>
                <a:schemeClr val="bg1"/>
              </a:solidFill>
              <a:latin typeface="Times New Roman" panose="02020603050405020304" pitchFamily="18" charset="0"/>
              <a:cs typeface="Times New Roman" panose="02020603050405020304" pitchFamily="18" charset="0"/>
            </a:endParaRPr>
          </a:p>
          <a:p>
            <a:pPr>
              <a:lnSpc>
                <a:spcPct val="90000"/>
              </a:lnSpc>
            </a:pPr>
            <a:r>
              <a:rPr lang="en-US" sz="900" b="1" dirty="0">
                <a:solidFill>
                  <a:schemeClr val="bg1"/>
                </a:solidFill>
                <a:latin typeface="Times New Roman" panose="02020603050405020304" pitchFamily="18" charset="0"/>
                <a:ea typeface="+mn-lt"/>
                <a:cs typeface="Times New Roman" panose="02020603050405020304" pitchFamily="18" charset="0"/>
              </a:rPr>
              <a:t>Microsoft </a:t>
            </a:r>
            <a:r>
              <a:rPr lang="en-US" sz="900" dirty="0">
                <a:solidFill>
                  <a:schemeClr val="bg1"/>
                </a:solidFill>
                <a:latin typeface="Times New Roman" panose="02020603050405020304" pitchFamily="18" charset="0"/>
                <a:ea typeface="+mn-lt"/>
                <a:cs typeface="Times New Roman" panose="02020603050405020304" pitchFamily="18" charset="0"/>
              </a:rPr>
              <a:t>fell by 4.36 percent </a:t>
            </a:r>
          </a:p>
          <a:p>
            <a:pPr>
              <a:lnSpc>
                <a:spcPct val="90000"/>
              </a:lnSpc>
            </a:pPr>
            <a:r>
              <a:rPr lang="en-US" sz="900" b="1">
                <a:solidFill>
                  <a:schemeClr val="bg1"/>
                </a:solidFill>
                <a:latin typeface="Times New Roman" panose="02020603050405020304" pitchFamily="18" charset="0"/>
                <a:ea typeface="+mn-lt"/>
                <a:cs typeface="Times New Roman" panose="02020603050405020304" pitchFamily="18" charset="0"/>
              </a:rPr>
              <a:t>Kodak</a:t>
            </a:r>
            <a:r>
              <a:rPr lang="en-US" sz="900">
                <a:solidFill>
                  <a:schemeClr val="bg1"/>
                </a:solidFill>
                <a:latin typeface="Times New Roman" panose="02020603050405020304" pitchFamily="18" charset="0"/>
                <a:ea typeface="+mn-lt"/>
                <a:cs typeface="Times New Roman" panose="02020603050405020304" pitchFamily="18" charset="0"/>
              </a:rPr>
              <a:t> currently sits at 13.34 percent growth </a:t>
            </a:r>
          </a:p>
          <a:p>
            <a:pPr>
              <a:lnSpc>
                <a:spcPct val="90000"/>
              </a:lnSpc>
            </a:pPr>
            <a:endParaRPr lang="en-US" sz="900" dirty="0">
              <a:solidFill>
                <a:schemeClr val="bg1"/>
              </a:solidFill>
            </a:endParaRPr>
          </a:p>
          <a:p>
            <a:pPr>
              <a:lnSpc>
                <a:spcPct val="90000"/>
              </a:lnSpc>
            </a:pPr>
            <a:endParaRPr lang="en-US" sz="900" dirty="0">
              <a:solidFill>
                <a:schemeClr val="bg1"/>
              </a:solidFill>
            </a:endParaRPr>
          </a:p>
          <a:p>
            <a:pPr>
              <a:lnSpc>
                <a:spcPct val="90000"/>
              </a:lnSpc>
            </a:pPr>
            <a:endParaRPr lang="en-US" sz="900" dirty="0">
              <a:solidFill>
                <a:schemeClr val="bg1"/>
              </a:solidFill>
            </a:endParaRPr>
          </a:p>
          <a:p>
            <a:pPr>
              <a:lnSpc>
                <a:spcPct val="90000"/>
              </a:lnSpc>
            </a:pPr>
            <a:endParaRPr lang="en-US" sz="900" dirty="0">
              <a:solidFill>
                <a:schemeClr val="bg1"/>
              </a:solidFill>
            </a:endParaRPr>
          </a:p>
          <a:p>
            <a:pPr>
              <a:lnSpc>
                <a:spcPct val="90000"/>
              </a:lnSpc>
            </a:pPr>
            <a:endParaRPr lang="en-US" sz="900" dirty="0">
              <a:solidFill>
                <a:schemeClr val="bg1"/>
              </a:solidFill>
            </a:endParaRPr>
          </a:p>
          <a:p>
            <a:pPr>
              <a:lnSpc>
                <a:spcPct val="90000"/>
              </a:lnSpc>
            </a:pPr>
            <a:endParaRPr lang="en-US" sz="900" dirty="0">
              <a:solidFill>
                <a:schemeClr val="bg1"/>
              </a:solidFill>
            </a:endParaRPr>
          </a:p>
          <a:p>
            <a:pPr>
              <a:lnSpc>
                <a:spcPct val="90000"/>
              </a:lnSpc>
            </a:pPr>
            <a:endParaRPr lang="en-US" sz="900" dirty="0">
              <a:solidFill>
                <a:schemeClr val="bg1"/>
              </a:solidFill>
            </a:endParaRPr>
          </a:p>
          <a:p>
            <a:pPr>
              <a:lnSpc>
                <a:spcPct val="90000"/>
              </a:lnSpc>
            </a:pPr>
            <a:endParaRPr lang="en-US" sz="900" dirty="0">
              <a:solidFill>
                <a:schemeClr val="bg1"/>
              </a:solidFill>
              <a:ea typeface="+mn-lt"/>
              <a:cs typeface="+mn-lt"/>
            </a:endParaRPr>
          </a:p>
          <a:p>
            <a:pPr>
              <a:lnSpc>
                <a:spcPct val="90000"/>
              </a:lnSpc>
            </a:pPr>
            <a:endParaRPr lang="en-US" sz="900" dirty="0">
              <a:solidFill>
                <a:schemeClr val="bg1"/>
              </a:solidFill>
            </a:endParaRPr>
          </a:p>
          <a:p>
            <a:pPr>
              <a:lnSpc>
                <a:spcPct val="90000"/>
              </a:lnSpc>
            </a:pPr>
            <a:endParaRPr lang="en-US" sz="900" dirty="0">
              <a:solidFill>
                <a:schemeClr val="bg1"/>
              </a:solidFill>
            </a:endParaRPr>
          </a:p>
          <a:p>
            <a:pPr>
              <a:lnSpc>
                <a:spcPct val="90000"/>
              </a:lnSpc>
            </a:pPr>
            <a:endParaRPr lang="en-US" sz="900" dirty="0">
              <a:solidFill>
                <a:schemeClr val="bg1"/>
              </a:solidFill>
            </a:endParaRPr>
          </a:p>
          <a:p>
            <a:pPr>
              <a:lnSpc>
                <a:spcPct val="90000"/>
              </a:lnSpc>
            </a:pPr>
            <a:endParaRPr lang="en-US" sz="900" dirty="0">
              <a:solidFill>
                <a:schemeClr val="bg1"/>
              </a:solidFill>
            </a:endParaRPr>
          </a:p>
          <a:p>
            <a:pPr>
              <a:lnSpc>
                <a:spcPct val="90000"/>
              </a:lnSpc>
            </a:pPr>
            <a:endParaRPr lang="en-US" sz="900" dirty="0">
              <a:solidFill>
                <a:schemeClr val="bg1"/>
              </a:solidFill>
            </a:endParaRPr>
          </a:p>
          <a:p>
            <a:pPr>
              <a:lnSpc>
                <a:spcPct val="90000"/>
              </a:lnSpc>
            </a:pPr>
            <a:endParaRPr lang="en-US" sz="900" dirty="0">
              <a:solidFill>
                <a:schemeClr val="bg1"/>
              </a:solidFill>
            </a:endParaRPr>
          </a:p>
          <a:p>
            <a:pPr>
              <a:lnSpc>
                <a:spcPct val="90000"/>
              </a:lnSpc>
            </a:pPr>
            <a:endParaRPr lang="en-US" sz="900" dirty="0">
              <a:solidFill>
                <a:schemeClr val="bg1"/>
              </a:solidFill>
            </a:endParaRPr>
          </a:p>
          <a:p>
            <a:pPr>
              <a:lnSpc>
                <a:spcPct val="90000"/>
              </a:lnSpc>
            </a:pPr>
            <a:endParaRPr lang="en-US" sz="900" dirty="0">
              <a:solidFill>
                <a:schemeClr val="bg1"/>
              </a:solidFill>
            </a:endParaRPr>
          </a:p>
          <a:p>
            <a:pPr>
              <a:lnSpc>
                <a:spcPct val="90000"/>
              </a:lnSpc>
            </a:pPr>
            <a:endParaRPr lang="en-US" sz="900" dirty="0">
              <a:solidFill>
                <a:schemeClr val="bg1"/>
              </a:solidFill>
            </a:endParaRPr>
          </a:p>
        </p:txBody>
      </p:sp>
      <p:sp>
        <p:nvSpPr>
          <p:cNvPr id="21" name="Rectangle 20">
            <a:extLst>
              <a:ext uri="{FF2B5EF4-FFF2-40B4-BE49-F238E27FC236}">
                <a16:creationId xmlns:a16="http://schemas.microsoft.com/office/drawing/2014/main" id="{5014FF2D-4863-43AA-82A7-958E9F743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4" name="Chart 3">
            <a:extLst>
              <a:ext uri="{FF2B5EF4-FFF2-40B4-BE49-F238E27FC236}">
                <a16:creationId xmlns:a16="http://schemas.microsoft.com/office/drawing/2014/main" id="{7823E3AE-B113-430E-8F25-FC8D899AECB3}"/>
              </a:ext>
            </a:extLst>
          </p:cNvPr>
          <p:cNvGraphicFramePr>
            <a:graphicFrameLocks/>
          </p:cNvGraphicFramePr>
          <p:nvPr>
            <p:extLst>
              <p:ext uri="{D42A27DB-BD31-4B8C-83A1-F6EECF244321}">
                <p14:modId xmlns:p14="http://schemas.microsoft.com/office/powerpoint/2010/main" val="1987725468"/>
              </p:ext>
            </p:extLst>
          </p:nvPr>
        </p:nvGraphicFramePr>
        <p:xfrm>
          <a:off x="5194607" y="803751"/>
          <a:ext cx="6391533" cy="525049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13031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6818F-E22C-42C2-BCF7-76C46B2342DC}"/>
              </a:ext>
            </a:extLst>
          </p:cNvPr>
          <p:cNvSpPr>
            <a:spLocks noGrp="1"/>
          </p:cNvSpPr>
          <p:nvPr>
            <p:ph type="title"/>
          </p:nvPr>
        </p:nvSpPr>
        <p:spPr>
          <a:xfrm>
            <a:off x="1154953" y="973668"/>
            <a:ext cx="8761413" cy="706964"/>
          </a:xfrm>
        </p:spPr>
        <p:txBody>
          <a:bodyPr>
            <a:normAutofit/>
          </a:bodyPr>
          <a:lstStyle/>
          <a:p>
            <a:pPr algn="ctr"/>
            <a:r>
              <a:rPr lang="en-US" b="1" dirty="0"/>
              <a:t>Snowflake vs Salesforce</a:t>
            </a:r>
            <a:endParaRPr lang="en-US" dirty="0"/>
          </a:p>
        </p:txBody>
      </p:sp>
      <p:pic>
        <p:nvPicPr>
          <p:cNvPr id="3" name="Picture 3" descr="A picture containing graphical user interface&#10;&#10;Description automatically generated">
            <a:extLst>
              <a:ext uri="{FF2B5EF4-FFF2-40B4-BE49-F238E27FC236}">
                <a16:creationId xmlns:a16="http://schemas.microsoft.com/office/drawing/2014/main" id="{24DC0E32-E6A8-4F30-B892-EA75DD76541E}"/>
              </a:ext>
            </a:extLst>
          </p:cNvPr>
          <p:cNvPicPr>
            <a:picLocks noChangeAspect="1"/>
          </p:cNvPicPr>
          <p:nvPr/>
        </p:nvPicPr>
        <p:blipFill>
          <a:blip r:embed="rId2"/>
          <a:stretch>
            <a:fillRect/>
          </a:stretch>
        </p:blipFill>
        <p:spPr>
          <a:xfrm>
            <a:off x="222553" y="2355979"/>
            <a:ext cx="7864738" cy="3812765"/>
          </a:xfrm>
          <a:prstGeom prst="roundRect">
            <a:avLst>
              <a:gd name="adj" fmla="val 1858"/>
            </a:avLst>
          </a:prstGeom>
          <a:effectLst>
            <a:outerShdw blurRad="50800" dist="50800" dir="5400000" algn="tl" rotWithShape="0">
              <a:srgbClr val="000000">
                <a:alpha val="43000"/>
              </a:srgbClr>
            </a:outerShdw>
          </a:effectLst>
        </p:spPr>
      </p:pic>
      <p:sp>
        <p:nvSpPr>
          <p:cNvPr id="4" name="TextBox 3">
            <a:extLst>
              <a:ext uri="{FF2B5EF4-FFF2-40B4-BE49-F238E27FC236}">
                <a16:creationId xmlns:a16="http://schemas.microsoft.com/office/drawing/2014/main" id="{76BAC88D-F0A4-409D-BEFA-351868C1E932}"/>
              </a:ext>
            </a:extLst>
          </p:cNvPr>
          <p:cNvSpPr txBox="1"/>
          <p:nvPr/>
        </p:nvSpPr>
        <p:spPr>
          <a:xfrm>
            <a:off x="8528211" y="2459868"/>
            <a:ext cx="3513808" cy="360498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Aft>
                <a:spcPts val="600"/>
              </a:spcAft>
            </a:pPr>
            <a:r>
              <a:rPr lang="en-US" dirty="0">
                <a:latin typeface="Times New Roman" panose="02020603050405020304" pitchFamily="18" charset="0"/>
                <a:ea typeface="+mn-lt"/>
                <a:cs typeface="Times New Roman" panose="02020603050405020304" pitchFamily="18" charset="0"/>
              </a:rPr>
              <a:t>Salesforce is a similar company to Snowflake because they are both cloud-based software companies and among the few cloud-based software companies out there. </a:t>
            </a:r>
            <a:endParaRPr 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34F79ECC-D809-4E9F-8779-A7DE05992F90}"/>
              </a:ext>
            </a:extLst>
          </p:cNvPr>
          <p:cNvSpPr txBox="1"/>
          <p:nvPr/>
        </p:nvSpPr>
        <p:spPr>
          <a:xfrm>
            <a:off x="302532" y="6362246"/>
            <a:ext cx="777965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*There is limited data on Snowflake since it went public only three months</a:t>
            </a:r>
          </a:p>
        </p:txBody>
      </p:sp>
    </p:spTree>
    <p:extLst>
      <p:ext uri="{BB962C8B-B14F-4D97-AF65-F5344CB8AC3E}">
        <p14:creationId xmlns:p14="http://schemas.microsoft.com/office/powerpoint/2010/main" val="42217478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6818F-E22C-42C2-BCF7-76C46B2342DC}"/>
              </a:ext>
            </a:extLst>
          </p:cNvPr>
          <p:cNvSpPr>
            <a:spLocks noGrp="1"/>
          </p:cNvSpPr>
          <p:nvPr>
            <p:ph type="title"/>
          </p:nvPr>
        </p:nvSpPr>
        <p:spPr>
          <a:xfrm>
            <a:off x="1154953" y="973668"/>
            <a:ext cx="8761413" cy="706964"/>
          </a:xfrm>
        </p:spPr>
        <p:txBody>
          <a:bodyPr>
            <a:normAutofit/>
          </a:bodyPr>
          <a:lstStyle/>
          <a:p>
            <a:pPr algn="ctr"/>
            <a:r>
              <a:rPr lang="en-US" b="1" dirty="0"/>
              <a:t>Moderna vs Novavax</a:t>
            </a:r>
            <a:endParaRPr lang="en-US"/>
          </a:p>
        </p:txBody>
      </p:sp>
      <p:pic>
        <p:nvPicPr>
          <p:cNvPr id="27" name="Picture 28" descr="A picture containing graphical user interface&#10;&#10;Description automatically generated">
            <a:extLst>
              <a:ext uri="{FF2B5EF4-FFF2-40B4-BE49-F238E27FC236}">
                <a16:creationId xmlns:a16="http://schemas.microsoft.com/office/drawing/2014/main" id="{CAE1A750-A7AE-4244-A28C-320DB6FF4BC8}"/>
              </a:ext>
            </a:extLst>
          </p:cNvPr>
          <p:cNvPicPr>
            <a:picLocks noChangeAspect="1"/>
          </p:cNvPicPr>
          <p:nvPr/>
        </p:nvPicPr>
        <p:blipFill>
          <a:blip r:embed="rId2"/>
          <a:stretch>
            <a:fillRect/>
          </a:stretch>
        </p:blipFill>
        <p:spPr>
          <a:xfrm>
            <a:off x="193524" y="2312436"/>
            <a:ext cx="8358222" cy="4044992"/>
          </a:xfrm>
          <a:prstGeom prst="roundRect">
            <a:avLst>
              <a:gd name="adj" fmla="val 1858"/>
            </a:avLst>
          </a:prstGeom>
          <a:effectLst>
            <a:outerShdw blurRad="50800" dist="50800" dir="5400000" algn="tl" rotWithShape="0">
              <a:srgbClr val="000000">
                <a:alpha val="43000"/>
              </a:srgbClr>
            </a:outerShdw>
          </a:effectLst>
        </p:spPr>
      </p:pic>
      <p:sp>
        <p:nvSpPr>
          <p:cNvPr id="29" name="TextBox 28">
            <a:extLst>
              <a:ext uri="{FF2B5EF4-FFF2-40B4-BE49-F238E27FC236}">
                <a16:creationId xmlns:a16="http://schemas.microsoft.com/office/drawing/2014/main" id="{0B7C551E-016A-49B7-A40F-0F7DE41136A3}"/>
              </a:ext>
            </a:extLst>
          </p:cNvPr>
          <p:cNvSpPr txBox="1"/>
          <p:nvPr/>
        </p:nvSpPr>
        <p:spPr>
          <a:xfrm>
            <a:off x="8703419" y="2192695"/>
            <a:ext cx="3397693" cy="501986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r>
              <a:rPr lang="en-US" dirty="0">
                <a:latin typeface="Times New Roman" panose="02020603050405020304" pitchFamily="18" charset="0"/>
                <a:ea typeface="+mn-lt"/>
                <a:cs typeface="Times New Roman" panose="02020603050405020304" pitchFamily="18" charset="0"/>
              </a:rPr>
              <a:t>With the current coronavirus pandemic, every pharmaceutical company is working on a vaccine. These two companies do not compare well with standard industry averages because most of the pharmaceutical companies already have previous drugs released while these two don’t have much in the past but are the two leading developers for the Covid-19 vaccine. Depending on whichever company introduces an FDA approved Covid-19 vaccine, its stock will skyrocket. </a:t>
            </a:r>
            <a:endParaRPr lang="en-US" dirty="0">
              <a:latin typeface="Times New Roman" panose="02020603050405020304" pitchFamily="18" charset="0"/>
              <a:cs typeface="Times New Roman" panose="02020603050405020304" pitchFamily="18" charset="0"/>
            </a:endParaRPr>
          </a:p>
          <a:p>
            <a:pPr>
              <a:spcAft>
                <a:spcPts val="600"/>
              </a:spcAft>
            </a:pP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57346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6818F-E22C-42C2-BCF7-76C46B2342DC}"/>
              </a:ext>
            </a:extLst>
          </p:cNvPr>
          <p:cNvSpPr>
            <a:spLocks noGrp="1"/>
          </p:cNvSpPr>
          <p:nvPr>
            <p:ph type="title"/>
          </p:nvPr>
        </p:nvSpPr>
        <p:spPr>
          <a:xfrm>
            <a:off x="1154953" y="973668"/>
            <a:ext cx="8761413" cy="706964"/>
          </a:xfrm>
        </p:spPr>
        <p:txBody>
          <a:bodyPr>
            <a:normAutofit/>
          </a:bodyPr>
          <a:lstStyle/>
          <a:p>
            <a:pPr algn="ctr"/>
            <a:r>
              <a:rPr lang="en-US" b="1" dirty="0"/>
              <a:t>Tesla vs Toyota</a:t>
            </a:r>
            <a:endParaRPr lang="en-US" dirty="0"/>
          </a:p>
        </p:txBody>
      </p:sp>
      <p:pic>
        <p:nvPicPr>
          <p:cNvPr id="3" name="Picture 3" descr="A picture containing table&#10;&#10;Description automatically generated">
            <a:extLst>
              <a:ext uri="{FF2B5EF4-FFF2-40B4-BE49-F238E27FC236}">
                <a16:creationId xmlns:a16="http://schemas.microsoft.com/office/drawing/2014/main" id="{7C641753-0BFF-46AE-8B69-2D59BBA4F753}"/>
              </a:ext>
            </a:extLst>
          </p:cNvPr>
          <p:cNvPicPr>
            <a:picLocks noChangeAspect="1"/>
          </p:cNvPicPr>
          <p:nvPr/>
        </p:nvPicPr>
        <p:blipFill>
          <a:blip r:embed="rId2"/>
          <a:stretch>
            <a:fillRect/>
          </a:stretch>
        </p:blipFill>
        <p:spPr>
          <a:xfrm>
            <a:off x="338667" y="2372273"/>
            <a:ext cx="7291424" cy="3482632"/>
          </a:xfrm>
          <a:prstGeom prst="roundRect">
            <a:avLst>
              <a:gd name="adj" fmla="val 1858"/>
            </a:avLst>
          </a:prstGeom>
          <a:effectLst>
            <a:outerShdw blurRad="50800" dist="50800" dir="5400000" algn="tl" rotWithShape="0">
              <a:srgbClr val="000000">
                <a:alpha val="43000"/>
              </a:srgbClr>
            </a:outerShdw>
          </a:effectLst>
        </p:spPr>
      </p:pic>
      <p:sp>
        <p:nvSpPr>
          <p:cNvPr id="4" name="TextBox 3">
            <a:extLst>
              <a:ext uri="{FF2B5EF4-FFF2-40B4-BE49-F238E27FC236}">
                <a16:creationId xmlns:a16="http://schemas.microsoft.com/office/drawing/2014/main" id="{CA41148F-0530-40A7-8A17-5B1AA40E577C}"/>
              </a:ext>
            </a:extLst>
          </p:cNvPr>
          <p:cNvSpPr txBox="1"/>
          <p:nvPr/>
        </p:nvSpPr>
        <p:spPr>
          <a:xfrm>
            <a:off x="8024327" y="2499827"/>
            <a:ext cx="3940973" cy="348263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spcAft>
                <a:spcPts val="600"/>
              </a:spcAft>
            </a:pPr>
            <a:r>
              <a:rPr lang="en-US" dirty="0">
                <a:latin typeface="Times New Roman" panose="02020603050405020304" pitchFamily="18" charset="0"/>
                <a:ea typeface="+mn-lt"/>
                <a:cs typeface="Times New Roman" panose="02020603050405020304" pitchFamily="18" charset="0"/>
              </a:rPr>
              <a:t>We compared Tesla with Toyota because Toyota was once the most valuable car company. Tesla has since replaced it. There are other electric car companies, most notably NIO but given how new the company is, it would be an off-the-scale comparison to Tesla. Tesla stock has blown up in the most recent months and continues to rise. With Tesla’s continuous growth, it has the potential of becoming a league of its own like Amazon.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42171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6818F-E22C-42C2-BCF7-76C46B2342DC}"/>
              </a:ext>
            </a:extLst>
          </p:cNvPr>
          <p:cNvSpPr>
            <a:spLocks noGrp="1"/>
          </p:cNvSpPr>
          <p:nvPr>
            <p:ph type="title"/>
          </p:nvPr>
        </p:nvSpPr>
        <p:spPr>
          <a:xfrm>
            <a:off x="1154953" y="973668"/>
            <a:ext cx="8761413" cy="706964"/>
          </a:xfrm>
        </p:spPr>
        <p:txBody>
          <a:bodyPr>
            <a:normAutofit/>
          </a:bodyPr>
          <a:lstStyle/>
          <a:p>
            <a:pPr algn="ctr"/>
            <a:r>
              <a:rPr lang="en-US" b="1" dirty="0"/>
              <a:t>Netflix vs Industry Averages</a:t>
            </a:r>
            <a:endParaRPr lang="en-US" dirty="0"/>
          </a:p>
        </p:txBody>
      </p:sp>
      <p:pic>
        <p:nvPicPr>
          <p:cNvPr id="3" name="Picture 3" descr="Graphical user interface, chart&#10;&#10;Description automatically generated">
            <a:extLst>
              <a:ext uri="{FF2B5EF4-FFF2-40B4-BE49-F238E27FC236}">
                <a16:creationId xmlns:a16="http://schemas.microsoft.com/office/drawing/2014/main" id="{836C68CF-7F40-4BBC-8F60-39BEFCC6ABC9}"/>
              </a:ext>
            </a:extLst>
          </p:cNvPr>
          <p:cNvPicPr>
            <a:picLocks noChangeAspect="1"/>
          </p:cNvPicPr>
          <p:nvPr/>
        </p:nvPicPr>
        <p:blipFill>
          <a:blip r:embed="rId3"/>
          <a:stretch>
            <a:fillRect/>
          </a:stretch>
        </p:blipFill>
        <p:spPr>
          <a:xfrm>
            <a:off x="280611" y="2312714"/>
            <a:ext cx="7407537" cy="4037180"/>
          </a:xfrm>
          <a:prstGeom prst="roundRect">
            <a:avLst>
              <a:gd name="adj" fmla="val 1858"/>
            </a:avLst>
          </a:prstGeom>
          <a:effectLst>
            <a:outerShdw blurRad="50800" dist="50800" dir="5400000" algn="tl" rotWithShape="0">
              <a:srgbClr val="000000">
                <a:alpha val="43000"/>
              </a:srgbClr>
            </a:outerShdw>
          </a:effectLst>
        </p:spPr>
      </p:pic>
      <p:sp>
        <p:nvSpPr>
          <p:cNvPr id="4" name="TextBox 3">
            <a:extLst>
              <a:ext uri="{FF2B5EF4-FFF2-40B4-BE49-F238E27FC236}">
                <a16:creationId xmlns:a16="http://schemas.microsoft.com/office/drawing/2014/main" id="{C5B13E7E-84D7-459A-8FE1-53930080AF12}"/>
              </a:ext>
            </a:extLst>
          </p:cNvPr>
          <p:cNvSpPr txBox="1"/>
          <p:nvPr/>
        </p:nvSpPr>
        <p:spPr>
          <a:xfrm>
            <a:off x="8067869" y="2182085"/>
            <a:ext cx="4124131" cy="487878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r>
              <a:rPr lang="en-US" dirty="0">
                <a:latin typeface="Times New Roman" panose="02020603050405020304" pitchFamily="18" charset="0"/>
                <a:ea typeface="+mn-lt"/>
                <a:cs typeface="Times New Roman" panose="02020603050405020304" pitchFamily="18" charset="0"/>
              </a:rPr>
              <a:t>Netflix’s competitors include Amazon Prime Video and Hulu but since Prime Video is not Amazon’s only source of profit and Hulu is owned by Disney, they are not good comparisons.</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ea typeface="+mn-lt"/>
                <a:cs typeface="Times New Roman" panose="02020603050405020304" pitchFamily="18" charset="0"/>
              </a:rPr>
              <a:t>So, we will compare Netflix to the industry averages. As shown in the chart over a 5-year period, the blue line (Netflix) is significantly higher than the black line (Industry Averages). Also, with more people staying at home, Netflix is one of the more popular choices for entertainment. </a:t>
            </a:r>
            <a:endParaRPr lang="en-US" dirty="0">
              <a:latin typeface="Times New Roman" panose="02020603050405020304" pitchFamily="18" charset="0"/>
              <a:cs typeface="Times New Roman" panose="02020603050405020304" pitchFamily="18" charset="0"/>
            </a:endParaRPr>
          </a:p>
          <a:p>
            <a:pPr>
              <a:spcAft>
                <a:spcPts val="600"/>
              </a:spcAft>
            </a:pPr>
            <a:br>
              <a:rPr lang="en-US" sz="2000" dirty="0"/>
            </a:br>
            <a:endParaRPr lang="en-US" sz="2000" dirty="0"/>
          </a:p>
        </p:txBody>
      </p:sp>
    </p:spTree>
    <p:extLst>
      <p:ext uri="{BB962C8B-B14F-4D97-AF65-F5344CB8AC3E}">
        <p14:creationId xmlns:p14="http://schemas.microsoft.com/office/powerpoint/2010/main" val="38105075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6818F-E22C-42C2-BCF7-76C46B2342DC}"/>
              </a:ext>
            </a:extLst>
          </p:cNvPr>
          <p:cNvSpPr>
            <a:spLocks noGrp="1"/>
          </p:cNvSpPr>
          <p:nvPr>
            <p:ph type="title"/>
          </p:nvPr>
        </p:nvSpPr>
        <p:spPr>
          <a:xfrm>
            <a:off x="1108764" y="665941"/>
            <a:ext cx="8806235" cy="1237504"/>
          </a:xfrm>
        </p:spPr>
        <p:txBody>
          <a:bodyPr>
            <a:normAutofit fontScale="90000"/>
          </a:bodyPr>
          <a:lstStyle/>
          <a:p>
            <a:pPr algn="ctr"/>
            <a:br>
              <a:rPr lang="en-US" sz="4000" b="1" dirty="0">
                <a:ea typeface="+mj-lt"/>
                <a:cs typeface="+mj-lt"/>
              </a:rPr>
            </a:br>
            <a:r>
              <a:rPr lang="en-US" sz="4000" b="1" dirty="0">
                <a:ea typeface="+mj-lt"/>
                <a:cs typeface="+mj-lt"/>
              </a:rPr>
              <a:t>Kodak vs Industry Averages</a:t>
            </a:r>
            <a:endParaRPr lang="en-US" sz="4000" dirty="0">
              <a:ea typeface="+mj-lt"/>
              <a:cs typeface="+mj-lt"/>
            </a:endParaRPr>
          </a:p>
          <a:p>
            <a:endParaRPr lang="en-US" b="1" dirty="0"/>
          </a:p>
        </p:txBody>
      </p:sp>
      <p:sp>
        <p:nvSpPr>
          <p:cNvPr id="4" name="TextBox 3">
            <a:extLst>
              <a:ext uri="{FF2B5EF4-FFF2-40B4-BE49-F238E27FC236}">
                <a16:creationId xmlns:a16="http://schemas.microsoft.com/office/drawing/2014/main" id="{C5B13E7E-84D7-459A-8FE1-53930080AF12}"/>
              </a:ext>
            </a:extLst>
          </p:cNvPr>
          <p:cNvSpPr txBox="1"/>
          <p:nvPr/>
        </p:nvSpPr>
        <p:spPr>
          <a:xfrm>
            <a:off x="7867809" y="2729981"/>
            <a:ext cx="4094379" cy="398961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r>
              <a:rPr lang="en-US" sz="1900" dirty="0">
                <a:latin typeface="Times New Roman" panose="02020603050405020304" pitchFamily="18" charset="0"/>
                <a:ea typeface="+mn-lt"/>
                <a:cs typeface="Times New Roman" panose="02020603050405020304" pitchFamily="18" charset="0"/>
              </a:rPr>
              <a:t>At the beginning of the year Kodak(blue line) struggled in comparison to the industry average(black line). They even had an opening stock price under $2 but it has improved and had an explosive June reaching a high opening price of $60. Now they are having, on average, a slightly higher stock price then their competitors</a:t>
            </a:r>
            <a:endParaRPr lang="en-US" sz="1900" dirty="0">
              <a:latin typeface="Times New Roman" panose="02020603050405020304" pitchFamily="18" charset="0"/>
              <a:cs typeface="Times New Roman" panose="02020603050405020304" pitchFamily="18" charset="0"/>
            </a:endParaRPr>
          </a:p>
          <a:p>
            <a:br>
              <a:rPr lang="en-US" dirty="0"/>
            </a:br>
            <a:br>
              <a:rPr lang="en-US" dirty="0"/>
            </a:br>
            <a:endParaRPr lang="en-US" dirty="0"/>
          </a:p>
        </p:txBody>
      </p:sp>
      <p:pic>
        <p:nvPicPr>
          <p:cNvPr id="6" name="Picture 6" descr="A picture containing chart&#10;&#10;Description automatically generated">
            <a:extLst>
              <a:ext uri="{FF2B5EF4-FFF2-40B4-BE49-F238E27FC236}">
                <a16:creationId xmlns:a16="http://schemas.microsoft.com/office/drawing/2014/main" id="{C553AC69-885D-45B0-A598-B9ED9E175ACE}"/>
              </a:ext>
            </a:extLst>
          </p:cNvPr>
          <p:cNvPicPr>
            <a:picLocks noChangeAspect="1"/>
          </p:cNvPicPr>
          <p:nvPr/>
        </p:nvPicPr>
        <p:blipFill>
          <a:blip r:embed="rId2"/>
          <a:stretch>
            <a:fillRect/>
          </a:stretch>
        </p:blipFill>
        <p:spPr>
          <a:xfrm>
            <a:off x="223838" y="2282828"/>
            <a:ext cx="7529511" cy="4244479"/>
          </a:xfrm>
          <a:prstGeom prst="rect">
            <a:avLst/>
          </a:prstGeom>
        </p:spPr>
      </p:pic>
    </p:spTree>
    <p:extLst>
      <p:ext uri="{BB962C8B-B14F-4D97-AF65-F5344CB8AC3E}">
        <p14:creationId xmlns:p14="http://schemas.microsoft.com/office/powerpoint/2010/main" val="11105274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6818F-E22C-42C2-BCF7-76C46B2342DC}"/>
              </a:ext>
            </a:extLst>
          </p:cNvPr>
          <p:cNvSpPr>
            <a:spLocks noGrp="1"/>
          </p:cNvSpPr>
          <p:nvPr>
            <p:ph type="title"/>
          </p:nvPr>
        </p:nvSpPr>
        <p:spPr>
          <a:xfrm>
            <a:off x="877048" y="633010"/>
            <a:ext cx="9039318" cy="1226916"/>
          </a:xfrm>
        </p:spPr>
        <p:txBody>
          <a:bodyPr>
            <a:normAutofit/>
          </a:bodyPr>
          <a:lstStyle/>
          <a:p>
            <a:pPr algn="ctr"/>
            <a:br>
              <a:rPr lang="en-US" b="1" dirty="0"/>
            </a:br>
            <a:r>
              <a:rPr lang="en-US" b="1" dirty="0"/>
              <a:t>Amazon </a:t>
            </a:r>
            <a:r>
              <a:rPr lang="en-US" b="1" dirty="0">
                <a:ea typeface="+mj-lt"/>
                <a:cs typeface="+mj-lt"/>
              </a:rPr>
              <a:t>vs Industry Averages</a:t>
            </a:r>
            <a:endParaRPr lang="en-US" dirty="0">
              <a:ea typeface="+mj-lt"/>
              <a:cs typeface="+mj-lt"/>
            </a:endParaRPr>
          </a:p>
          <a:p>
            <a:endParaRPr lang="en-US" b="1" dirty="0"/>
          </a:p>
        </p:txBody>
      </p:sp>
      <p:sp>
        <p:nvSpPr>
          <p:cNvPr id="4" name="TextBox 3">
            <a:extLst>
              <a:ext uri="{FF2B5EF4-FFF2-40B4-BE49-F238E27FC236}">
                <a16:creationId xmlns:a16="http://schemas.microsoft.com/office/drawing/2014/main" id="{C5B13E7E-84D7-459A-8FE1-53930080AF12}"/>
              </a:ext>
            </a:extLst>
          </p:cNvPr>
          <p:cNvSpPr txBox="1"/>
          <p:nvPr/>
        </p:nvSpPr>
        <p:spPr>
          <a:xfrm>
            <a:off x="8182947" y="2705878"/>
            <a:ext cx="3713928" cy="435739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r>
              <a:rPr lang="en-US" dirty="0">
                <a:latin typeface="Times New Roman" panose="02020603050405020304" pitchFamily="18" charset="0"/>
                <a:ea typeface="+mn-lt"/>
                <a:cs typeface="Times New Roman" panose="02020603050405020304" pitchFamily="18" charset="0"/>
              </a:rPr>
              <a:t>Amazon is in a league of its own; it doesn't really have competitors. It has to be compared to massive retail chains such as Walmart but as you can see from the stock prices Amazon's stock has been valued massively more than the industry average and has been increasing steadily throughout the year. </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a:p>
            <a:br>
              <a:rPr lang="en-US" sz="2000" dirty="0"/>
            </a:br>
            <a:br>
              <a:rPr lang="en-US" sz="2000" dirty="0"/>
            </a:br>
            <a:endParaRPr lang="en-US" sz="2000" dirty="0"/>
          </a:p>
        </p:txBody>
      </p:sp>
      <p:pic>
        <p:nvPicPr>
          <p:cNvPr id="3" name="Picture 4" descr="Chart, line chart&#10;&#10;Description automatically generated">
            <a:extLst>
              <a:ext uri="{FF2B5EF4-FFF2-40B4-BE49-F238E27FC236}">
                <a16:creationId xmlns:a16="http://schemas.microsoft.com/office/drawing/2014/main" id="{9FC73F8C-830F-470A-B306-03B9A5A564FE}"/>
              </a:ext>
            </a:extLst>
          </p:cNvPr>
          <p:cNvPicPr>
            <a:picLocks noChangeAspect="1"/>
          </p:cNvPicPr>
          <p:nvPr/>
        </p:nvPicPr>
        <p:blipFill>
          <a:blip r:embed="rId3"/>
          <a:stretch>
            <a:fillRect/>
          </a:stretch>
        </p:blipFill>
        <p:spPr>
          <a:xfrm>
            <a:off x="878683" y="2360247"/>
            <a:ext cx="6993729" cy="3982976"/>
          </a:xfrm>
          <a:prstGeom prst="rect">
            <a:avLst/>
          </a:prstGeom>
        </p:spPr>
      </p:pic>
    </p:spTree>
    <p:extLst>
      <p:ext uri="{BB962C8B-B14F-4D97-AF65-F5344CB8AC3E}">
        <p14:creationId xmlns:p14="http://schemas.microsoft.com/office/powerpoint/2010/main" val="5619237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6818F-E22C-42C2-BCF7-76C46B2342DC}"/>
              </a:ext>
            </a:extLst>
          </p:cNvPr>
          <p:cNvSpPr>
            <a:spLocks noGrp="1"/>
          </p:cNvSpPr>
          <p:nvPr>
            <p:ph type="title"/>
          </p:nvPr>
        </p:nvSpPr>
        <p:spPr>
          <a:xfrm>
            <a:off x="957730" y="606116"/>
            <a:ext cx="8958636" cy="1208986"/>
          </a:xfrm>
        </p:spPr>
        <p:txBody>
          <a:bodyPr>
            <a:normAutofit/>
          </a:bodyPr>
          <a:lstStyle/>
          <a:p>
            <a:pPr algn="ctr"/>
            <a:br>
              <a:rPr lang="en-US" b="1" dirty="0"/>
            </a:br>
            <a:r>
              <a:rPr lang="en-US" b="1" dirty="0"/>
              <a:t>eBay </a:t>
            </a:r>
            <a:r>
              <a:rPr lang="en-US" b="1" dirty="0">
                <a:ea typeface="+mj-lt"/>
                <a:cs typeface="+mj-lt"/>
              </a:rPr>
              <a:t>vs Industry Averages</a:t>
            </a:r>
            <a:endParaRPr lang="en-US" dirty="0">
              <a:ea typeface="+mj-lt"/>
              <a:cs typeface="+mj-lt"/>
            </a:endParaRPr>
          </a:p>
          <a:p>
            <a:endParaRPr lang="en-US" b="1" dirty="0"/>
          </a:p>
        </p:txBody>
      </p:sp>
      <p:sp>
        <p:nvSpPr>
          <p:cNvPr id="4" name="TextBox 3">
            <a:extLst>
              <a:ext uri="{FF2B5EF4-FFF2-40B4-BE49-F238E27FC236}">
                <a16:creationId xmlns:a16="http://schemas.microsoft.com/office/drawing/2014/main" id="{C5B13E7E-84D7-459A-8FE1-53930080AF12}"/>
              </a:ext>
            </a:extLst>
          </p:cNvPr>
          <p:cNvSpPr txBox="1"/>
          <p:nvPr/>
        </p:nvSpPr>
        <p:spPr>
          <a:xfrm>
            <a:off x="8322906" y="2851278"/>
            <a:ext cx="3704597" cy="380144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r>
              <a:rPr lang="en-US" dirty="0">
                <a:latin typeface="Times New Roman" panose="02020603050405020304" pitchFamily="18" charset="0"/>
                <a:ea typeface="+mn-lt"/>
                <a:cs typeface="Times New Roman" panose="02020603050405020304" pitchFamily="18" charset="0"/>
              </a:rPr>
              <a:t>eBay did suffer during the pandemic in March, even dropping below the industry average but since has recovered and increased its value. Probably due to the fact that stores are closing, or people are afraid to go to stores now.</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br>
              <a:rPr lang="en-US" dirty="0"/>
            </a:br>
            <a:br>
              <a:rPr lang="en-US" dirty="0"/>
            </a:br>
            <a:endParaRPr lang="en-US" dirty="0"/>
          </a:p>
        </p:txBody>
      </p:sp>
      <p:pic>
        <p:nvPicPr>
          <p:cNvPr id="5" name="Picture 5" descr="A picture containing chart&#10;&#10;Description automatically generated">
            <a:extLst>
              <a:ext uri="{FF2B5EF4-FFF2-40B4-BE49-F238E27FC236}">
                <a16:creationId xmlns:a16="http://schemas.microsoft.com/office/drawing/2014/main" id="{645336E3-10DB-4449-B74A-5848F18D30C6}"/>
              </a:ext>
            </a:extLst>
          </p:cNvPr>
          <p:cNvPicPr>
            <a:picLocks noChangeAspect="1"/>
          </p:cNvPicPr>
          <p:nvPr/>
        </p:nvPicPr>
        <p:blipFill>
          <a:blip r:embed="rId3"/>
          <a:stretch>
            <a:fillRect/>
          </a:stretch>
        </p:blipFill>
        <p:spPr>
          <a:xfrm>
            <a:off x="516731" y="2352675"/>
            <a:ext cx="7336631" cy="3998118"/>
          </a:xfrm>
          <a:prstGeom prst="rect">
            <a:avLst/>
          </a:prstGeom>
        </p:spPr>
      </p:pic>
    </p:spTree>
    <p:extLst>
      <p:ext uri="{BB962C8B-B14F-4D97-AF65-F5344CB8AC3E}">
        <p14:creationId xmlns:p14="http://schemas.microsoft.com/office/powerpoint/2010/main" val="14640259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6818F-E22C-42C2-BCF7-76C46B2342DC}"/>
              </a:ext>
            </a:extLst>
          </p:cNvPr>
          <p:cNvSpPr>
            <a:spLocks noGrp="1"/>
          </p:cNvSpPr>
          <p:nvPr>
            <p:ph type="title"/>
          </p:nvPr>
        </p:nvSpPr>
        <p:spPr>
          <a:xfrm>
            <a:off x="921871" y="561291"/>
            <a:ext cx="8994495" cy="1280705"/>
          </a:xfrm>
        </p:spPr>
        <p:txBody>
          <a:bodyPr>
            <a:normAutofit/>
          </a:bodyPr>
          <a:lstStyle/>
          <a:p>
            <a:pPr algn="ctr"/>
            <a:br>
              <a:rPr lang="en-US" b="1" dirty="0"/>
            </a:br>
            <a:r>
              <a:rPr lang="en-US" b="1" dirty="0"/>
              <a:t>Microsoft </a:t>
            </a:r>
            <a:r>
              <a:rPr lang="en-US" b="1" dirty="0">
                <a:ea typeface="+mj-lt"/>
                <a:cs typeface="+mj-lt"/>
              </a:rPr>
              <a:t>vs Industry Averages</a:t>
            </a:r>
            <a:endParaRPr lang="en-US" dirty="0">
              <a:ea typeface="+mj-lt"/>
              <a:cs typeface="+mj-lt"/>
            </a:endParaRPr>
          </a:p>
          <a:p>
            <a:endParaRPr lang="en-US" b="1" dirty="0"/>
          </a:p>
        </p:txBody>
      </p:sp>
      <p:sp>
        <p:nvSpPr>
          <p:cNvPr id="4" name="TextBox 3">
            <a:extLst>
              <a:ext uri="{FF2B5EF4-FFF2-40B4-BE49-F238E27FC236}">
                <a16:creationId xmlns:a16="http://schemas.microsoft.com/office/drawing/2014/main" id="{C5B13E7E-84D7-459A-8FE1-53930080AF12}"/>
              </a:ext>
            </a:extLst>
          </p:cNvPr>
          <p:cNvSpPr txBox="1"/>
          <p:nvPr/>
        </p:nvSpPr>
        <p:spPr>
          <a:xfrm>
            <a:off x="8017100" y="2868386"/>
            <a:ext cx="4094379" cy="398961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r>
              <a:rPr lang="en-US" dirty="0">
                <a:latin typeface="Times New Roman" panose="02020603050405020304" pitchFamily="18" charset="0"/>
                <a:ea typeface="+mn-lt"/>
                <a:cs typeface="Times New Roman" panose="02020603050405020304" pitchFamily="18" charset="0"/>
              </a:rPr>
              <a:t>Like most companies the pandemic had a negative effect on Microsoft's stock price, which led to the year's lowest opening and closing prices. But with it being Microsoft it bounced back quickly and still stand above the rest of the competition.</a:t>
            </a:r>
            <a:br>
              <a:rPr lang="en-US" dirty="0"/>
            </a:br>
            <a:br>
              <a:rPr lang="en-US" dirty="0"/>
            </a:br>
            <a:endParaRPr lang="en-US" dirty="0"/>
          </a:p>
          <a:p>
            <a:br>
              <a:rPr lang="en-US" dirty="0"/>
            </a:br>
            <a:br>
              <a:rPr lang="en-US" dirty="0"/>
            </a:br>
            <a:endParaRPr lang="en-US" dirty="0"/>
          </a:p>
        </p:txBody>
      </p:sp>
      <p:pic>
        <p:nvPicPr>
          <p:cNvPr id="3" name="Picture 5" descr="A picture containing chart&#10;&#10;Description automatically generated">
            <a:extLst>
              <a:ext uri="{FF2B5EF4-FFF2-40B4-BE49-F238E27FC236}">
                <a16:creationId xmlns:a16="http://schemas.microsoft.com/office/drawing/2014/main" id="{41195AB4-2B7C-4F4F-B9AA-BE9E9C55D22D}"/>
              </a:ext>
            </a:extLst>
          </p:cNvPr>
          <p:cNvPicPr>
            <a:picLocks noChangeAspect="1"/>
          </p:cNvPicPr>
          <p:nvPr/>
        </p:nvPicPr>
        <p:blipFill>
          <a:blip r:embed="rId2"/>
          <a:stretch>
            <a:fillRect/>
          </a:stretch>
        </p:blipFill>
        <p:spPr>
          <a:xfrm>
            <a:off x="623887" y="2297906"/>
            <a:ext cx="7158037" cy="4048124"/>
          </a:xfrm>
          <a:prstGeom prst="rect">
            <a:avLst/>
          </a:prstGeom>
        </p:spPr>
      </p:pic>
    </p:spTree>
    <p:extLst>
      <p:ext uri="{BB962C8B-B14F-4D97-AF65-F5344CB8AC3E}">
        <p14:creationId xmlns:p14="http://schemas.microsoft.com/office/powerpoint/2010/main" val="5860933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6818F-E22C-42C2-BCF7-76C46B2342DC}"/>
              </a:ext>
            </a:extLst>
          </p:cNvPr>
          <p:cNvSpPr>
            <a:spLocks noGrp="1"/>
          </p:cNvSpPr>
          <p:nvPr>
            <p:ph type="title"/>
          </p:nvPr>
        </p:nvSpPr>
        <p:spPr>
          <a:xfrm>
            <a:off x="1126961" y="653143"/>
            <a:ext cx="8761413" cy="1278293"/>
          </a:xfrm>
        </p:spPr>
        <p:txBody>
          <a:bodyPr>
            <a:normAutofit/>
          </a:bodyPr>
          <a:lstStyle/>
          <a:p>
            <a:pPr algn="ctr"/>
            <a:br>
              <a:rPr lang="en-US" b="1" dirty="0"/>
            </a:br>
            <a:r>
              <a:rPr lang="en-US" b="1" dirty="0"/>
              <a:t>Zoom </a:t>
            </a:r>
            <a:r>
              <a:rPr lang="en-US" b="1" dirty="0">
                <a:ea typeface="+mj-lt"/>
                <a:cs typeface="+mj-lt"/>
              </a:rPr>
              <a:t>vs Industry Averages</a:t>
            </a:r>
            <a:endParaRPr lang="en-US" dirty="0">
              <a:ea typeface="+mj-lt"/>
              <a:cs typeface="+mj-lt"/>
            </a:endParaRPr>
          </a:p>
          <a:p>
            <a:endParaRPr lang="en-US" dirty="0"/>
          </a:p>
        </p:txBody>
      </p:sp>
      <p:sp>
        <p:nvSpPr>
          <p:cNvPr id="4" name="TextBox 3">
            <a:extLst>
              <a:ext uri="{FF2B5EF4-FFF2-40B4-BE49-F238E27FC236}">
                <a16:creationId xmlns:a16="http://schemas.microsoft.com/office/drawing/2014/main" id="{C5B13E7E-84D7-459A-8FE1-53930080AF12}"/>
              </a:ext>
            </a:extLst>
          </p:cNvPr>
          <p:cNvSpPr txBox="1"/>
          <p:nvPr/>
        </p:nvSpPr>
        <p:spPr>
          <a:xfrm>
            <a:off x="8097621" y="2931758"/>
            <a:ext cx="4094379" cy="398961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r>
              <a:rPr lang="en-US" dirty="0">
                <a:latin typeface="Times New Roman" panose="02020603050405020304" pitchFamily="18" charset="0"/>
                <a:cs typeface="Times New Roman" panose="02020603050405020304" pitchFamily="18" charset="0"/>
              </a:rPr>
              <a:t>Unlike other companies the pandemic help zoom separate from the rest of their competitors. Being the preferred meeting option for business meetings, college lectures, or just friend meetups zooms value has increased incredibly.  </a:t>
            </a:r>
            <a:br>
              <a:rPr lang="en-US" dirty="0">
                <a:latin typeface="Times New Roman" panose="02020603050405020304" pitchFamily="18" charset="0"/>
                <a:cs typeface="Times New Roman" panose="02020603050405020304" pitchFamily="18" charset="0"/>
              </a:rPr>
            </a:br>
            <a:br>
              <a:rPr lang="en-US" dirty="0"/>
            </a:br>
            <a:endParaRPr lang="en-US" dirty="0"/>
          </a:p>
          <a:p>
            <a:br>
              <a:rPr lang="en-US" dirty="0"/>
            </a:br>
            <a:br>
              <a:rPr lang="en-US" dirty="0"/>
            </a:br>
            <a:endParaRPr lang="en-US" dirty="0"/>
          </a:p>
        </p:txBody>
      </p:sp>
      <p:pic>
        <p:nvPicPr>
          <p:cNvPr id="5" name="Picture 5" descr="Chart&#10;&#10;Description automatically generated">
            <a:extLst>
              <a:ext uri="{FF2B5EF4-FFF2-40B4-BE49-F238E27FC236}">
                <a16:creationId xmlns:a16="http://schemas.microsoft.com/office/drawing/2014/main" id="{B381C8E0-5839-4A8E-B722-715B995C1B06}"/>
              </a:ext>
            </a:extLst>
          </p:cNvPr>
          <p:cNvPicPr>
            <a:picLocks noChangeAspect="1"/>
          </p:cNvPicPr>
          <p:nvPr/>
        </p:nvPicPr>
        <p:blipFill>
          <a:blip r:embed="rId3"/>
          <a:stretch>
            <a:fillRect/>
          </a:stretch>
        </p:blipFill>
        <p:spPr>
          <a:xfrm>
            <a:off x="445294" y="2362200"/>
            <a:ext cx="7419975" cy="3967162"/>
          </a:xfrm>
          <a:prstGeom prst="rect">
            <a:avLst/>
          </a:prstGeom>
        </p:spPr>
      </p:pic>
    </p:spTree>
    <p:extLst>
      <p:ext uri="{BB962C8B-B14F-4D97-AF65-F5344CB8AC3E}">
        <p14:creationId xmlns:p14="http://schemas.microsoft.com/office/powerpoint/2010/main" val="814617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92B12-8B48-4D00-A407-52292758ECBB}"/>
              </a:ext>
            </a:extLst>
          </p:cNvPr>
          <p:cNvSpPr>
            <a:spLocks noGrp="1"/>
          </p:cNvSpPr>
          <p:nvPr>
            <p:ph type="title"/>
          </p:nvPr>
        </p:nvSpPr>
        <p:spPr>
          <a:xfrm>
            <a:off x="1603989" y="1014489"/>
            <a:ext cx="8761413" cy="1101570"/>
          </a:xfrm>
        </p:spPr>
        <p:txBody>
          <a:bodyPr/>
          <a:lstStyle/>
          <a:p>
            <a:pPr algn="ctr"/>
            <a:r>
              <a:rPr lang="en-US" b="1" dirty="0">
                <a:ea typeface="+mj-lt"/>
                <a:cs typeface="+mj-lt"/>
              </a:rPr>
              <a:t>Risk Profile of the Portfolio </a:t>
            </a:r>
            <a:endParaRPr lang="en-US" dirty="0"/>
          </a:p>
          <a:p>
            <a:endParaRPr lang="en-US" dirty="0"/>
          </a:p>
        </p:txBody>
      </p:sp>
      <p:pic>
        <p:nvPicPr>
          <p:cNvPr id="14" name="Picture 14" descr="Table&#10;&#10;Description automatically generated">
            <a:extLst>
              <a:ext uri="{FF2B5EF4-FFF2-40B4-BE49-F238E27FC236}">
                <a16:creationId xmlns:a16="http://schemas.microsoft.com/office/drawing/2014/main" id="{2AE16353-D4F2-4CE8-B0E4-6AE6B51ED804}"/>
              </a:ext>
            </a:extLst>
          </p:cNvPr>
          <p:cNvPicPr>
            <a:picLocks noGrp="1" noChangeAspect="1"/>
          </p:cNvPicPr>
          <p:nvPr>
            <p:ph idx="1"/>
          </p:nvPr>
        </p:nvPicPr>
        <p:blipFill>
          <a:blip r:embed="rId2"/>
          <a:stretch>
            <a:fillRect/>
          </a:stretch>
        </p:blipFill>
        <p:spPr>
          <a:xfrm>
            <a:off x="2172738" y="2308508"/>
            <a:ext cx="7620578" cy="4368800"/>
          </a:xfrm>
        </p:spPr>
      </p:pic>
    </p:spTree>
    <p:extLst>
      <p:ext uri="{BB962C8B-B14F-4D97-AF65-F5344CB8AC3E}">
        <p14:creationId xmlns:p14="http://schemas.microsoft.com/office/powerpoint/2010/main" val="360149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A2220-7B60-4032-A7B5-09F9FB6035D8}"/>
              </a:ext>
            </a:extLst>
          </p:cNvPr>
          <p:cNvSpPr>
            <a:spLocks noGrp="1"/>
          </p:cNvSpPr>
          <p:nvPr>
            <p:ph type="title"/>
          </p:nvPr>
        </p:nvSpPr>
        <p:spPr>
          <a:xfrm>
            <a:off x="1495132" y="960061"/>
            <a:ext cx="8761413" cy="706964"/>
          </a:xfrm>
        </p:spPr>
        <p:txBody>
          <a:bodyPr/>
          <a:lstStyle/>
          <a:p>
            <a:pPr algn="ctr"/>
            <a:r>
              <a:rPr lang="en-US" b="1" dirty="0">
                <a:ea typeface="+mj-lt"/>
                <a:cs typeface="+mj-lt"/>
              </a:rPr>
              <a:t>Risk Profile of the Portfolio (continue) </a:t>
            </a:r>
            <a:endParaRPr lang="en-US" dirty="0"/>
          </a:p>
        </p:txBody>
      </p:sp>
      <p:pic>
        <p:nvPicPr>
          <p:cNvPr id="4" name="Picture 4" descr="Table&#10;&#10;Description automatically generated">
            <a:extLst>
              <a:ext uri="{FF2B5EF4-FFF2-40B4-BE49-F238E27FC236}">
                <a16:creationId xmlns:a16="http://schemas.microsoft.com/office/drawing/2014/main" id="{3BD41D4D-9161-4B27-9541-39886211CE2E}"/>
              </a:ext>
            </a:extLst>
          </p:cNvPr>
          <p:cNvPicPr>
            <a:picLocks noGrp="1" noChangeAspect="1"/>
          </p:cNvPicPr>
          <p:nvPr>
            <p:ph idx="1"/>
          </p:nvPr>
        </p:nvPicPr>
        <p:blipFill>
          <a:blip r:embed="rId3"/>
          <a:stretch>
            <a:fillRect/>
          </a:stretch>
        </p:blipFill>
        <p:spPr>
          <a:xfrm>
            <a:off x="2425988" y="2385786"/>
            <a:ext cx="6450665" cy="4382406"/>
          </a:xfrm>
        </p:spPr>
      </p:pic>
    </p:spTree>
    <p:extLst>
      <p:ext uri="{BB962C8B-B14F-4D97-AF65-F5344CB8AC3E}">
        <p14:creationId xmlns:p14="http://schemas.microsoft.com/office/powerpoint/2010/main" val="49112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B6612-5C55-499A-8700-7D5C76566A55}"/>
              </a:ext>
            </a:extLst>
          </p:cNvPr>
          <p:cNvSpPr>
            <a:spLocks noGrp="1"/>
          </p:cNvSpPr>
          <p:nvPr>
            <p:ph type="title"/>
          </p:nvPr>
        </p:nvSpPr>
        <p:spPr>
          <a:xfrm>
            <a:off x="1454310" y="1123347"/>
            <a:ext cx="8761413" cy="706964"/>
          </a:xfrm>
        </p:spPr>
        <p:txBody>
          <a:bodyPr/>
          <a:lstStyle/>
          <a:p>
            <a:pPr algn="ctr"/>
            <a:r>
              <a:rPr lang="en-US" b="1" dirty="0">
                <a:ea typeface="+mj-lt"/>
                <a:cs typeface="+mj-lt"/>
              </a:rPr>
              <a:t>Types of Stocks Selected</a:t>
            </a:r>
          </a:p>
          <a:p>
            <a:endParaRPr lang="en-US" dirty="0"/>
          </a:p>
        </p:txBody>
      </p:sp>
      <p:pic>
        <p:nvPicPr>
          <p:cNvPr id="13" name="Picture 13" descr="Table&#10;&#10;Description automatically generated">
            <a:extLst>
              <a:ext uri="{FF2B5EF4-FFF2-40B4-BE49-F238E27FC236}">
                <a16:creationId xmlns:a16="http://schemas.microsoft.com/office/drawing/2014/main" id="{8E95A398-20E4-4194-87E4-FCB8C9239C1D}"/>
              </a:ext>
            </a:extLst>
          </p:cNvPr>
          <p:cNvPicPr>
            <a:picLocks noGrp="1" noChangeAspect="1"/>
          </p:cNvPicPr>
          <p:nvPr>
            <p:ph idx="1"/>
          </p:nvPr>
        </p:nvPicPr>
        <p:blipFill>
          <a:blip r:embed="rId2"/>
          <a:stretch>
            <a:fillRect/>
          </a:stretch>
        </p:blipFill>
        <p:spPr>
          <a:xfrm>
            <a:off x="1337889" y="2549071"/>
            <a:ext cx="9171150" cy="3674835"/>
          </a:xfrm>
        </p:spPr>
      </p:pic>
    </p:spTree>
    <p:extLst>
      <p:ext uri="{BB962C8B-B14F-4D97-AF65-F5344CB8AC3E}">
        <p14:creationId xmlns:p14="http://schemas.microsoft.com/office/powerpoint/2010/main" val="3625746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99EF5-D18C-4B33-8C9E-492EA7FDBE1F}"/>
              </a:ext>
            </a:extLst>
          </p:cNvPr>
          <p:cNvSpPr>
            <a:spLocks noGrp="1"/>
          </p:cNvSpPr>
          <p:nvPr>
            <p:ph type="title"/>
          </p:nvPr>
        </p:nvSpPr>
        <p:spPr>
          <a:xfrm>
            <a:off x="1471255" y="1721291"/>
            <a:ext cx="8843055" cy="203500"/>
          </a:xfrm>
        </p:spPr>
        <p:txBody>
          <a:bodyPr/>
          <a:lstStyle/>
          <a:p>
            <a:pPr algn="ctr"/>
            <a:r>
              <a:rPr lang="en-US" b="1" dirty="0">
                <a:ea typeface="+mj-lt"/>
                <a:cs typeface="+mj-lt"/>
              </a:rPr>
              <a:t>Types of Stocks Selected (continue)</a:t>
            </a:r>
          </a:p>
          <a:p>
            <a:endParaRPr lang="en-US" dirty="0">
              <a:ea typeface="+mj-lt"/>
              <a:cs typeface="+mj-lt"/>
            </a:endParaRPr>
          </a:p>
          <a:p>
            <a:endParaRPr lang="en-US" dirty="0"/>
          </a:p>
        </p:txBody>
      </p:sp>
      <p:pic>
        <p:nvPicPr>
          <p:cNvPr id="4" name="Picture 4" descr="Table&#10;&#10;Description automatically generated">
            <a:extLst>
              <a:ext uri="{FF2B5EF4-FFF2-40B4-BE49-F238E27FC236}">
                <a16:creationId xmlns:a16="http://schemas.microsoft.com/office/drawing/2014/main" id="{28F49745-AD18-4F02-B77F-FD7D6A7F3C56}"/>
              </a:ext>
            </a:extLst>
          </p:cNvPr>
          <p:cNvPicPr>
            <a:picLocks noGrp="1" noChangeAspect="1"/>
          </p:cNvPicPr>
          <p:nvPr>
            <p:ph idx="1"/>
          </p:nvPr>
        </p:nvPicPr>
        <p:blipFill>
          <a:blip r:embed="rId3"/>
          <a:stretch>
            <a:fillRect/>
          </a:stretch>
        </p:blipFill>
        <p:spPr>
          <a:xfrm>
            <a:off x="1154955" y="2523742"/>
            <a:ext cx="9224055" cy="3739099"/>
          </a:xfrm>
        </p:spPr>
      </p:pic>
    </p:spTree>
    <p:extLst>
      <p:ext uri="{BB962C8B-B14F-4D97-AF65-F5344CB8AC3E}">
        <p14:creationId xmlns:p14="http://schemas.microsoft.com/office/powerpoint/2010/main" val="396485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982E0-02E4-4AB9-8B74-0AA5CC855890}"/>
              </a:ext>
            </a:extLst>
          </p:cNvPr>
          <p:cNvSpPr>
            <a:spLocks noGrp="1"/>
          </p:cNvSpPr>
          <p:nvPr>
            <p:ph type="title"/>
          </p:nvPr>
        </p:nvSpPr>
        <p:spPr>
          <a:xfrm>
            <a:off x="1294913" y="1104296"/>
            <a:ext cx="8761413" cy="706964"/>
          </a:xfrm>
        </p:spPr>
        <p:txBody>
          <a:bodyPr>
            <a:normAutofit/>
          </a:bodyPr>
          <a:lstStyle/>
          <a:p>
            <a:pPr algn="ctr"/>
            <a:r>
              <a:rPr lang="en-US" b="1" dirty="0">
                <a:ea typeface="+mj-lt"/>
                <a:cs typeface="+mj-lt"/>
              </a:rPr>
              <a:t>Types of market caps in our portfolio</a:t>
            </a:r>
            <a:endParaRPr lang="en-US" dirty="0"/>
          </a:p>
          <a:p>
            <a:endParaRPr lang="en-US" dirty="0"/>
          </a:p>
        </p:txBody>
      </p:sp>
      <p:sp>
        <p:nvSpPr>
          <p:cNvPr id="3" name="Content Placeholder 2">
            <a:extLst>
              <a:ext uri="{FF2B5EF4-FFF2-40B4-BE49-F238E27FC236}">
                <a16:creationId xmlns:a16="http://schemas.microsoft.com/office/drawing/2014/main" id="{EC9E6CEA-7FBB-4F33-99E3-65E5BEC4BA89}"/>
              </a:ext>
            </a:extLst>
          </p:cNvPr>
          <p:cNvSpPr>
            <a:spLocks noGrp="1"/>
          </p:cNvSpPr>
          <p:nvPr>
            <p:ph idx="1"/>
          </p:nvPr>
        </p:nvSpPr>
        <p:spPr>
          <a:xfrm>
            <a:off x="1154954" y="2603500"/>
            <a:ext cx="6397313" cy="3416300"/>
          </a:xfrm>
        </p:spPr>
        <p:txBody>
          <a:bodyPr vert="horz" lIns="91440" tIns="45720" rIns="91440" bIns="45720" rtlCol="0" anchor="ctr">
            <a:normAutofit/>
          </a:bodyPr>
          <a:lstStyle/>
          <a:p>
            <a:r>
              <a:rPr lang="en-US" dirty="0">
                <a:latin typeface="Times New Roman" panose="02020603050405020304" pitchFamily="18" charset="0"/>
                <a:ea typeface="+mn-lt"/>
                <a:cs typeface="Times New Roman" panose="02020603050405020304" pitchFamily="18" charset="0"/>
              </a:rPr>
              <a:t>Our portfolio stocks consist of </a:t>
            </a:r>
            <a:r>
              <a:rPr lang="en-US" b="1" dirty="0">
                <a:latin typeface="Times New Roman" panose="02020603050405020304" pitchFamily="18" charset="0"/>
                <a:ea typeface="+mn-lt"/>
                <a:cs typeface="Times New Roman" panose="02020603050405020304" pitchFamily="18" charset="0"/>
              </a:rPr>
              <a:t>large-cap</a:t>
            </a:r>
            <a:r>
              <a:rPr lang="en-US" dirty="0">
                <a:latin typeface="Times New Roman" panose="02020603050405020304" pitchFamily="18" charset="0"/>
                <a:ea typeface="+mn-lt"/>
                <a:cs typeface="Times New Roman" panose="02020603050405020304" pitchFamily="18" charset="0"/>
              </a:rPr>
              <a:t>, </a:t>
            </a:r>
            <a:r>
              <a:rPr lang="en-US" b="1" dirty="0">
                <a:latin typeface="Times New Roman" panose="02020603050405020304" pitchFamily="18" charset="0"/>
                <a:ea typeface="+mn-lt"/>
                <a:cs typeface="Times New Roman" panose="02020603050405020304" pitchFamily="18" charset="0"/>
              </a:rPr>
              <a:t>mega-cap,</a:t>
            </a:r>
            <a:r>
              <a:rPr lang="en-US" dirty="0">
                <a:latin typeface="Times New Roman" panose="02020603050405020304" pitchFamily="18" charset="0"/>
                <a:ea typeface="+mn-lt"/>
                <a:cs typeface="Times New Roman" panose="02020603050405020304" pitchFamily="18" charset="0"/>
              </a:rPr>
              <a:t> and</a:t>
            </a:r>
            <a:r>
              <a:rPr lang="en-US" b="1" dirty="0">
                <a:latin typeface="Times New Roman" panose="02020603050405020304" pitchFamily="18" charset="0"/>
                <a:ea typeface="+mn-lt"/>
                <a:cs typeface="Times New Roman" panose="02020603050405020304" pitchFamily="18" charset="0"/>
              </a:rPr>
              <a:t> small-cap stocks</a:t>
            </a:r>
            <a:r>
              <a:rPr lang="en-US" dirty="0">
                <a:latin typeface="Times New Roman" panose="02020603050405020304" pitchFamily="18" charset="0"/>
                <a:ea typeface="+mn-lt"/>
                <a:cs typeface="Times New Roman" panose="02020603050405020304" pitchFamily="18" charset="0"/>
              </a:rPr>
              <a:t>. </a:t>
            </a:r>
          </a:p>
          <a:p>
            <a:r>
              <a:rPr lang="en-US" b="1" dirty="0">
                <a:latin typeface="Times New Roman" panose="02020603050405020304" pitchFamily="18" charset="0"/>
                <a:ea typeface="+mn-lt"/>
                <a:cs typeface="Times New Roman" panose="02020603050405020304" pitchFamily="18" charset="0"/>
              </a:rPr>
              <a:t>DraftKings, Snowflake, </a:t>
            </a:r>
            <a:r>
              <a:rPr lang="en-US" b="1" dirty="0" err="1">
                <a:latin typeface="Times New Roman" panose="02020603050405020304" pitchFamily="18" charset="0"/>
                <a:ea typeface="+mn-lt"/>
                <a:cs typeface="Times New Roman" panose="02020603050405020304" pitchFamily="18" charset="0"/>
              </a:rPr>
              <a:t>Moderna</a:t>
            </a:r>
            <a:r>
              <a:rPr lang="en-US" b="1" dirty="0">
                <a:latin typeface="Times New Roman" panose="02020603050405020304" pitchFamily="18" charset="0"/>
                <a:ea typeface="+mn-lt"/>
                <a:cs typeface="Times New Roman" panose="02020603050405020304" pitchFamily="18" charset="0"/>
              </a:rPr>
              <a:t>, Zoom, and eBay </a:t>
            </a:r>
            <a:r>
              <a:rPr lang="en-US" dirty="0">
                <a:latin typeface="Times New Roman" panose="02020603050405020304" pitchFamily="18" charset="0"/>
                <a:ea typeface="+mn-lt"/>
                <a:cs typeface="Times New Roman" panose="02020603050405020304" pitchFamily="18" charset="0"/>
              </a:rPr>
              <a:t>stocks are all large stocks as their market cap is greater than or equal to $10 billion. </a:t>
            </a:r>
          </a:p>
          <a:p>
            <a:r>
              <a:rPr lang="en-US" dirty="0">
                <a:latin typeface="Times New Roman" panose="02020603050405020304" pitchFamily="18" charset="0"/>
                <a:ea typeface="+mn-lt"/>
                <a:cs typeface="Times New Roman" panose="02020603050405020304" pitchFamily="18" charset="0"/>
              </a:rPr>
              <a:t>Whereas </a:t>
            </a:r>
            <a:r>
              <a:rPr lang="en-US" b="1" dirty="0">
                <a:latin typeface="Times New Roman" panose="02020603050405020304" pitchFamily="18" charset="0"/>
                <a:ea typeface="+mn-lt"/>
                <a:cs typeface="Times New Roman" panose="02020603050405020304" pitchFamily="18" charset="0"/>
              </a:rPr>
              <a:t>Tesla, Netflix, Amazon, and Microsoft </a:t>
            </a:r>
            <a:r>
              <a:rPr lang="en-US" dirty="0">
                <a:latin typeface="Times New Roman" panose="02020603050405020304" pitchFamily="18" charset="0"/>
                <a:ea typeface="+mn-lt"/>
                <a:cs typeface="Times New Roman" panose="02020603050405020304" pitchFamily="18" charset="0"/>
              </a:rPr>
              <a:t>stocks have a mega-market cap. </a:t>
            </a:r>
          </a:p>
          <a:p>
            <a:r>
              <a:rPr lang="en-US" b="1" dirty="0">
                <a:latin typeface="Times New Roman" panose="02020603050405020304" pitchFamily="18" charset="0"/>
                <a:ea typeface="+mn-lt"/>
                <a:cs typeface="Times New Roman" panose="02020603050405020304" pitchFamily="18" charset="0"/>
              </a:rPr>
              <a:t>Kodak</a:t>
            </a:r>
            <a:r>
              <a:rPr lang="en-US" dirty="0">
                <a:latin typeface="Times New Roman" panose="02020603050405020304" pitchFamily="18" charset="0"/>
                <a:ea typeface="+mn-lt"/>
                <a:cs typeface="Times New Roman" panose="02020603050405020304" pitchFamily="18" charset="0"/>
              </a:rPr>
              <a:t> is the only stock in our portfolio with a small market cap</a:t>
            </a:r>
            <a:r>
              <a:rPr lang="en-US">
                <a:latin typeface="Times New Roman" panose="02020603050405020304" pitchFamily="18" charset="0"/>
                <a:ea typeface="+mn-lt"/>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marL="0" indent="0">
              <a:buNone/>
            </a:pPr>
            <a:endParaRPr lang="en-US" dirty="0"/>
          </a:p>
        </p:txBody>
      </p:sp>
      <p:graphicFrame>
        <p:nvGraphicFramePr>
          <p:cNvPr id="20" name="Chart 19">
            <a:extLst>
              <a:ext uri="{FF2B5EF4-FFF2-40B4-BE49-F238E27FC236}">
                <a16:creationId xmlns:a16="http://schemas.microsoft.com/office/drawing/2014/main" id="{0402C1EC-8D1C-4B51-A095-568C8EA9FCA0}"/>
              </a:ext>
            </a:extLst>
          </p:cNvPr>
          <p:cNvGraphicFramePr>
            <a:graphicFrameLocks/>
          </p:cNvGraphicFramePr>
          <p:nvPr>
            <p:extLst>
              <p:ext uri="{D42A27DB-BD31-4B8C-83A1-F6EECF244321}">
                <p14:modId xmlns:p14="http://schemas.microsoft.com/office/powerpoint/2010/main" val="286448760"/>
              </p:ext>
            </p:extLst>
          </p:nvPr>
        </p:nvGraphicFramePr>
        <p:xfrm>
          <a:off x="8020571" y="2775951"/>
          <a:ext cx="3080048" cy="30671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08637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4E6A2-81FE-4B91-8FE0-D35E90635F67}"/>
              </a:ext>
            </a:extLst>
          </p:cNvPr>
          <p:cNvSpPr>
            <a:spLocks noGrp="1"/>
          </p:cNvSpPr>
          <p:nvPr>
            <p:ph type="title"/>
          </p:nvPr>
        </p:nvSpPr>
        <p:spPr>
          <a:xfrm>
            <a:off x="1715670" y="1304347"/>
            <a:ext cx="8761413" cy="706964"/>
          </a:xfrm>
        </p:spPr>
        <p:txBody>
          <a:bodyPr/>
          <a:lstStyle/>
          <a:p>
            <a:pPr algn="ctr"/>
            <a:r>
              <a:rPr lang="en-US" b="1" dirty="0">
                <a:ea typeface="+mj-lt"/>
                <a:cs typeface="+mj-lt"/>
              </a:rPr>
              <a:t>Types of stocks based on the ratios</a:t>
            </a:r>
            <a:endParaRPr lang="en-US" dirty="0"/>
          </a:p>
          <a:p>
            <a:endParaRPr lang="en-US" dirty="0"/>
          </a:p>
        </p:txBody>
      </p:sp>
      <p:sp>
        <p:nvSpPr>
          <p:cNvPr id="3" name="Content Placeholder 2">
            <a:extLst>
              <a:ext uri="{FF2B5EF4-FFF2-40B4-BE49-F238E27FC236}">
                <a16:creationId xmlns:a16="http://schemas.microsoft.com/office/drawing/2014/main" id="{5B8A5745-6D99-4788-9B46-2060979C249F}"/>
              </a:ext>
            </a:extLst>
          </p:cNvPr>
          <p:cNvSpPr>
            <a:spLocks noGrp="1"/>
          </p:cNvSpPr>
          <p:nvPr>
            <p:ph idx="1"/>
          </p:nvPr>
        </p:nvSpPr>
        <p:spPr>
          <a:xfrm>
            <a:off x="881786" y="2416594"/>
            <a:ext cx="10961147" cy="3876375"/>
          </a:xfrm>
        </p:spPr>
        <p:txBody>
          <a:bodyPr vert="horz" lIns="91440" tIns="45720" rIns="91440" bIns="45720" rtlCol="0" anchor="t">
            <a:noAutofit/>
          </a:bodyPr>
          <a:lstStyle/>
          <a:p>
            <a:pPr>
              <a:buNone/>
            </a:pPr>
            <a:r>
              <a:rPr lang="en-US" b="1" dirty="0">
                <a:solidFill>
                  <a:schemeClr val="tx1"/>
                </a:solidFill>
                <a:latin typeface="Times New Roman" panose="02020603050405020304" pitchFamily="18" charset="0"/>
                <a:ea typeface="+mn-lt"/>
                <a:cs typeface="Times New Roman" panose="02020603050405020304" pitchFamily="18" charset="0"/>
              </a:rPr>
              <a:t>The price-to-earnings ratio (P/E ratio): </a:t>
            </a:r>
            <a:endParaRPr lang="en-US" b="1" dirty="0">
              <a:solidFill>
                <a:schemeClr val="tx1"/>
              </a:solidFill>
              <a:latin typeface="Times New Roman" panose="02020603050405020304" pitchFamily="18" charset="0"/>
              <a:cs typeface="Times New Roman" panose="02020603050405020304" pitchFamily="18" charset="0"/>
            </a:endParaRPr>
          </a:p>
          <a:p>
            <a:r>
              <a:rPr lang="en-US" b="1" dirty="0">
                <a:solidFill>
                  <a:schemeClr val="tx1"/>
                </a:solidFill>
                <a:latin typeface="Times New Roman" panose="02020603050405020304" pitchFamily="18" charset="0"/>
                <a:ea typeface="+mn-lt"/>
                <a:cs typeface="Times New Roman" panose="02020603050405020304" pitchFamily="18" charset="0"/>
              </a:rPr>
              <a:t>Tesla </a:t>
            </a:r>
            <a:r>
              <a:rPr lang="en-US" dirty="0">
                <a:solidFill>
                  <a:schemeClr val="tx1"/>
                </a:solidFill>
                <a:latin typeface="Times New Roman" panose="02020603050405020304" pitchFamily="18" charset="0"/>
                <a:ea typeface="+mn-lt"/>
                <a:cs typeface="Times New Roman" panose="02020603050405020304" pitchFamily="18" charset="0"/>
              </a:rPr>
              <a:t>and </a:t>
            </a:r>
            <a:r>
              <a:rPr lang="en-US" b="1" dirty="0">
                <a:solidFill>
                  <a:schemeClr val="tx1"/>
                </a:solidFill>
                <a:latin typeface="Times New Roman" panose="02020603050405020304" pitchFamily="18" charset="0"/>
                <a:ea typeface="+mn-lt"/>
                <a:cs typeface="Times New Roman" panose="02020603050405020304" pitchFamily="18" charset="0"/>
              </a:rPr>
              <a:t>Zoom </a:t>
            </a:r>
            <a:r>
              <a:rPr lang="en-US" dirty="0">
                <a:solidFill>
                  <a:schemeClr val="tx1"/>
                </a:solidFill>
                <a:latin typeface="Times New Roman" panose="02020603050405020304" pitchFamily="18" charset="0"/>
                <a:ea typeface="+mn-lt"/>
                <a:cs typeface="Times New Roman" panose="02020603050405020304" pitchFamily="18" charset="0"/>
              </a:rPr>
              <a:t>have a high P/E ratio.</a:t>
            </a:r>
            <a:endParaRPr lang="en-US" dirty="0">
              <a:solidFill>
                <a:schemeClr val="tx1"/>
              </a:solidFill>
              <a:latin typeface="Times New Roman" panose="02020603050405020304" pitchFamily="18" charset="0"/>
              <a:cs typeface="Times New Roman" panose="02020603050405020304" pitchFamily="18" charset="0"/>
            </a:endParaRPr>
          </a:p>
          <a:p>
            <a:r>
              <a:rPr lang="en-US" b="1" dirty="0">
                <a:solidFill>
                  <a:schemeClr val="tx1"/>
                </a:solidFill>
                <a:latin typeface="Times New Roman" panose="02020603050405020304" pitchFamily="18" charset="0"/>
                <a:ea typeface="+mn-lt"/>
                <a:cs typeface="Times New Roman" panose="02020603050405020304" pitchFamily="18" charset="0"/>
              </a:rPr>
              <a:t>DraftKings, Snowflake, </a:t>
            </a:r>
            <a:r>
              <a:rPr lang="en-US" b="1" dirty="0" err="1">
                <a:solidFill>
                  <a:schemeClr val="tx1"/>
                </a:solidFill>
                <a:latin typeface="Times New Roman" panose="02020603050405020304" pitchFamily="18" charset="0"/>
                <a:ea typeface="+mn-lt"/>
                <a:cs typeface="Times New Roman" panose="02020603050405020304" pitchFamily="18" charset="0"/>
              </a:rPr>
              <a:t>Moderna</a:t>
            </a:r>
            <a:r>
              <a:rPr lang="en-US" b="1" dirty="0">
                <a:solidFill>
                  <a:schemeClr val="tx1"/>
                </a:solidFill>
                <a:latin typeface="Times New Roman" panose="02020603050405020304" pitchFamily="18" charset="0"/>
                <a:ea typeface="+mn-lt"/>
                <a:cs typeface="Times New Roman" panose="02020603050405020304" pitchFamily="18" charset="0"/>
              </a:rPr>
              <a:t>, </a:t>
            </a:r>
            <a:r>
              <a:rPr lang="en-US" dirty="0">
                <a:solidFill>
                  <a:schemeClr val="tx1"/>
                </a:solidFill>
                <a:latin typeface="Times New Roman" panose="02020603050405020304" pitchFamily="18" charset="0"/>
                <a:ea typeface="+mn-lt"/>
                <a:cs typeface="Times New Roman" panose="02020603050405020304" pitchFamily="18" charset="0"/>
              </a:rPr>
              <a:t>and</a:t>
            </a:r>
            <a:r>
              <a:rPr lang="en-US" b="1" dirty="0">
                <a:solidFill>
                  <a:schemeClr val="tx1"/>
                </a:solidFill>
                <a:latin typeface="Times New Roman" panose="02020603050405020304" pitchFamily="18" charset="0"/>
                <a:ea typeface="+mn-lt"/>
                <a:cs typeface="Times New Roman" panose="02020603050405020304" pitchFamily="18" charset="0"/>
              </a:rPr>
              <a:t> Kodak</a:t>
            </a:r>
            <a:r>
              <a:rPr lang="en-US" dirty="0">
                <a:solidFill>
                  <a:schemeClr val="tx1"/>
                </a:solidFill>
                <a:latin typeface="Times New Roman" panose="02020603050405020304" pitchFamily="18" charset="0"/>
                <a:ea typeface="+mn-lt"/>
                <a:cs typeface="Times New Roman" panose="02020603050405020304" pitchFamily="18" charset="0"/>
              </a:rPr>
              <a:t> has a negative P/E ratio. </a:t>
            </a:r>
          </a:p>
          <a:p>
            <a:pPr marL="0" indent="0">
              <a:buNone/>
            </a:pPr>
            <a:endParaRPr lang="en-US" b="1" dirty="0">
              <a:solidFill>
                <a:schemeClr val="tx1"/>
              </a:solidFill>
              <a:latin typeface="Times New Roman" panose="02020603050405020304" pitchFamily="18" charset="0"/>
              <a:ea typeface="+mn-lt"/>
              <a:cs typeface="Times New Roman" panose="02020603050405020304" pitchFamily="18" charset="0"/>
            </a:endParaRPr>
          </a:p>
          <a:p>
            <a:pPr marL="0" indent="0">
              <a:buNone/>
            </a:pPr>
            <a:r>
              <a:rPr lang="en-US" b="1" dirty="0">
                <a:solidFill>
                  <a:schemeClr val="tx1"/>
                </a:solidFill>
                <a:latin typeface="Times New Roman" panose="02020603050405020304" pitchFamily="18" charset="0"/>
                <a:ea typeface="+mn-lt"/>
                <a:cs typeface="Times New Roman" panose="02020603050405020304" pitchFamily="18" charset="0"/>
              </a:rPr>
              <a:t>The price-to-sales (P/S) ratio:</a:t>
            </a:r>
            <a:endParaRPr lang="en-US" dirty="0">
              <a:solidFill>
                <a:schemeClr val="tx1"/>
              </a:solidFill>
              <a:latin typeface="Times New Roman" panose="02020603050405020304" pitchFamily="18" charset="0"/>
              <a:ea typeface="+mn-lt"/>
              <a:cs typeface="Times New Roman" panose="02020603050405020304" pitchFamily="18" charset="0"/>
            </a:endParaRPr>
          </a:p>
          <a:p>
            <a:r>
              <a:rPr lang="en-US" b="1" dirty="0" err="1">
                <a:solidFill>
                  <a:schemeClr val="tx1"/>
                </a:solidFill>
                <a:latin typeface="Times New Roman" panose="02020603050405020304" pitchFamily="18" charset="0"/>
                <a:ea typeface="+mn-lt"/>
                <a:cs typeface="Times New Roman" panose="02020603050405020304" pitchFamily="18" charset="0"/>
              </a:rPr>
              <a:t>Moderna</a:t>
            </a:r>
            <a:r>
              <a:rPr lang="en-US" dirty="0">
                <a:solidFill>
                  <a:schemeClr val="tx1"/>
                </a:solidFill>
                <a:latin typeface="Times New Roman" panose="02020603050405020304" pitchFamily="18" charset="0"/>
                <a:ea typeface="+mn-lt"/>
                <a:cs typeface="Times New Roman" panose="02020603050405020304" pitchFamily="18" charset="0"/>
              </a:rPr>
              <a:t> and </a:t>
            </a:r>
            <a:r>
              <a:rPr lang="en-US" b="1" dirty="0">
                <a:solidFill>
                  <a:schemeClr val="tx1"/>
                </a:solidFill>
                <a:latin typeface="Times New Roman" panose="02020603050405020304" pitchFamily="18" charset="0"/>
                <a:ea typeface="+mn-lt"/>
                <a:cs typeface="Times New Roman" panose="02020603050405020304" pitchFamily="18" charset="0"/>
              </a:rPr>
              <a:t>Zoom</a:t>
            </a:r>
            <a:r>
              <a:rPr lang="en-US" dirty="0">
                <a:solidFill>
                  <a:schemeClr val="tx1"/>
                </a:solidFill>
                <a:latin typeface="Times New Roman" panose="02020603050405020304" pitchFamily="18" charset="0"/>
                <a:ea typeface="+mn-lt"/>
                <a:cs typeface="Times New Roman" panose="02020603050405020304" pitchFamily="18" charset="0"/>
              </a:rPr>
              <a:t> have the highest P/S ratios </a:t>
            </a:r>
          </a:p>
          <a:p>
            <a:pPr marL="0" indent="0">
              <a:buNone/>
            </a:pPr>
            <a:endParaRPr lang="en-US" dirty="0">
              <a:solidFill>
                <a:schemeClr val="tx1"/>
              </a:solidFill>
              <a:latin typeface="Times New Roman" panose="02020603050405020304" pitchFamily="18" charset="0"/>
              <a:ea typeface="+mn-lt"/>
              <a:cs typeface="Times New Roman" panose="02020603050405020304" pitchFamily="18" charset="0"/>
            </a:endParaRPr>
          </a:p>
          <a:p>
            <a:pPr marL="0" indent="0">
              <a:buNone/>
            </a:pPr>
            <a:r>
              <a:rPr lang="en-US" b="1" dirty="0">
                <a:solidFill>
                  <a:schemeClr val="tx1"/>
                </a:solidFill>
                <a:latin typeface="Times New Roman" panose="02020603050405020304" pitchFamily="18" charset="0"/>
                <a:ea typeface="+mn-lt"/>
                <a:cs typeface="Times New Roman" panose="02020603050405020304" pitchFamily="18" charset="0"/>
              </a:rPr>
              <a:t>The past 6 to 12-month return </a:t>
            </a:r>
            <a:endParaRPr lang="en-US" b="1" dirty="0">
              <a:solidFill>
                <a:schemeClr val="tx1"/>
              </a:solidFill>
              <a:latin typeface="Times New Roman" panose="02020603050405020304" pitchFamily="18" charset="0"/>
              <a:cs typeface="Times New Roman" panose="02020603050405020304" pitchFamily="18" charset="0"/>
            </a:endParaRPr>
          </a:p>
          <a:p>
            <a:r>
              <a:rPr lang="en-US" b="1" dirty="0">
                <a:solidFill>
                  <a:schemeClr val="tx1"/>
                </a:solidFill>
                <a:latin typeface="Times New Roman" panose="02020603050405020304" pitchFamily="18" charset="0"/>
                <a:ea typeface="+mn-lt"/>
                <a:cs typeface="Times New Roman" panose="02020603050405020304" pitchFamily="18" charset="0"/>
              </a:rPr>
              <a:t>Zoom, Amazon,</a:t>
            </a:r>
            <a:r>
              <a:rPr lang="en-US" dirty="0">
                <a:solidFill>
                  <a:schemeClr val="tx1"/>
                </a:solidFill>
                <a:latin typeface="Times New Roman" panose="02020603050405020304" pitchFamily="18" charset="0"/>
                <a:ea typeface="+mn-lt"/>
                <a:cs typeface="Times New Roman" panose="02020603050405020304" pitchFamily="18" charset="0"/>
              </a:rPr>
              <a:t> </a:t>
            </a:r>
            <a:r>
              <a:rPr lang="en-US" b="1" dirty="0">
                <a:solidFill>
                  <a:schemeClr val="tx1"/>
                </a:solidFill>
                <a:latin typeface="Times New Roman" panose="02020603050405020304" pitchFamily="18" charset="0"/>
                <a:ea typeface="+mn-lt"/>
                <a:cs typeface="Times New Roman" panose="02020603050405020304" pitchFamily="18" charset="0"/>
              </a:rPr>
              <a:t>Tesla,</a:t>
            </a:r>
            <a:r>
              <a:rPr lang="en-US" dirty="0">
                <a:solidFill>
                  <a:schemeClr val="tx1"/>
                </a:solidFill>
                <a:latin typeface="Times New Roman" panose="02020603050405020304" pitchFamily="18" charset="0"/>
                <a:ea typeface="+mn-lt"/>
                <a:cs typeface="Times New Roman" panose="02020603050405020304" pitchFamily="18" charset="0"/>
              </a:rPr>
              <a:t> and </a:t>
            </a:r>
            <a:r>
              <a:rPr lang="en-US" b="1" dirty="0">
                <a:solidFill>
                  <a:schemeClr val="tx1"/>
                </a:solidFill>
                <a:latin typeface="Times New Roman" panose="02020603050405020304" pitchFamily="18" charset="0"/>
                <a:ea typeface="+mn-lt"/>
                <a:cs typeface="Times New Roman" panose="02020603050405020304" pitchFamily="18" charset="0"/>
              </a:rPr>
              <a:t>Microsoft</a:t>
            </a:r>
            <a:r>
              <a:rPr lang="en-US" dirty="0">
                <a:solidFill>
                  <a:schemeClr val="tx1"/>
                </a:solidFill>
                <a:latin typeface="Times New Roman" panose="02020603050405020304" pitchFamily="18" charset="0"/>
                <a:ea typeface="+mn-lt"/>
                <a:cs typeface="Times New Roman" panose="02020603050405020304" pitchFamily="18" charset="0"/>
              </a:rPr>
              <a:t> are currently hot stocks in the market. </a:t>
            </a:r>
            <a:endParaRPr lang="en-US" dirty="0">
              <a:solidFill>
                <a:schemeClr val="tx1"/>
              </a:solidFill>
              <a:latin typeface="Times New Roman" panose="02020603050405020304" pitchFamily="18" charset="0"/>
              <a:cs typeface="Times New Roman" panose="02020603050405020304" pitchFamily="18" charset="0"/>
            </a:endParaRPr>
          </a:p>
          <a:p>
            <a:endParaRPr lang="en-US" dirty="0">
              <a:solidFill>
                <a:srgbClr val="404040"/>
              </a:solidFill>
              <a:latin typeface="Times New Roman" panose="02020603050405020304" pitchFamily="18" charset="0"/>
              <a:cs typeface="Times New Roman" panose="02020603050405020304" pitchFamily="18" charset="0"/>
            </a:endParaRPr>
          </a:p>
          <a:p>
            <a:pPr marL="0" indent="0">
              <a:buNone/>
            </a:pPr>
            <a:endParaRPr lang="en-US" dirty="0">
              <a:solidFill>
                <a:srgbClr val="404040"/>
              </a:solidFill>
              <a:latin typeface="Times New Roman" panose="02020603050405020304" pitchFamily="18" charset="0"/>
              <a:cs typeface="Times New Roman" panose="02020603050405020304" pitchFamily="18" charset="0"/>
            </a:endParaRPr>
          </a:p>
          <a:p>
            <a:endParaRPr lang="en-US" dirty="0">
              <a:solidFill>
                <a:srgbClr val="404040"/>
              </a:solidFill>
              <a:latin typeface="Times New Roman" panose="02020603050405020304" pitchFamily="18" charset="0"/>
              <a:cs typeface="Times New Roman" panose="02020603050405020304" pitchFamily="18" charset="0"/>
            </a:endParaRPr>
          </a:p>
          <a:p>
            <a:endParaRPr lang="en-US" b="1" dirty="0">
              <a:solidFill>
                <a:srgbClr val="000000"/>
              </a:solidFill>
              <a:latin typeface="Times New Roman" panose="02020603050405020304" pitchFamily="18" charset="0"/>
              <a:cs typeface="Times New Roman" panose="02020603050405020304" pitchFamily="18" charset="0"/>
            </a:endParaRPr>
          </a:p>
          <a:p>
            <a:pPr marL="0" indent="0">
              <a:buNone/>
            </a:pPr>
            <a:endParaRPr lang="en-US" b="1" dirty="0">
              <a:solidFill>
                <a:srgbClr val="000000"/>
              </a:solidFill>
              <a:latin typeface="Times New Roman" panose="02020603050405020304" pitchFamily="18" charset="0"/>
              <a:cs typeface="Times New Roman" panose="02020603050405020304" pitchFamily="18" charset="0"/>
            </a:endParaRPr>
          </a:p>
          <a:p>
            <a:pPr marL="0" indent="0">
              <a:buNone/>
            </a:pPr>
            <a:endParaRPr lang="en-US" dirty="0">
              <a:solidFill>
                <a:srgbClr val="000000"/>
              </a:solidFill>
              <a:latin typeface="Times New Roman" panose="02020603050405020304" pitchFamily="18" charset="0"/>
              <a:cs typeface="Times New Roman" panose="02020603050405020304" pitchFamily="18" charset="0"/>
            </a:endParaRPr>
          </a:p>
          <a:p>
            <a:endParaRPr lang="en-US" dirty="0">
              <a:solidFill>
                <a:srgbClr val="000000"/>
              </a:solidFill>
              <a:latin typeface="Times New Roman" panose="02020603050405020304" pitchFamily="18" charset="0"/>
              <a:cs typeface="Times New Roman" panose="02020603050405020304" pitchFamily="18" charset="0"/>
            </a:endParaRPr>
          </a:p>
          <a:p>
            <a:endParaRPr lang="en-US" dirty="0">
              <a:solidFill>
                <a:srgbClr val="000000"/>
              </a:solidFill>
              <a:latin typeface="Times New Roman" panose="02020603050405020304" pitchFamily="18" charset="0"/>
              <a:cs typeface="Times New Roman" panose="02020603050405020304" pitchFamily="18" charset="0"/>
            </a:endParaRPr>
          </a:p>
          <a:p>
            <a:endParaRPr lang="en-US" b="1" dirty="0">
              <a:solidFill>
                <a:srgbClr val="000000"/>
              </a:solidFill>
              <a:latin typeface="Times New Roman" panose="02020603050405020304" pitchFamily="18" charset="0"/>
              <a:cs typeface="Times New Roman" panose="02020603050405020304" pitchFamily="18" charset="0"/>
            </a:endParaRPr>
          </a:p>
          <a:p>
            <a:endParaRPr lang="en-US" dirty="0">
              <a:solidFill>
                <a:srgbClr val="40404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25498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2121</Words>
  <Application>Microsoft Office PowerPoint</Application>
  <PresentationFormat>Widescreen</PresentationFormat>
  <Paragraphs>145</Paragraphs>
  <Slides>38</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Century Gothic</vt:lpstr>
      <vt:lpstr>Times New Roman</vt:lpstr>
      <vt:lpstr>Wingdings 3</vt:lpstr>
      <vt:lpstr>Ion Boardroom</vt:lpstr>
      <vt:lpstr>Corporate Finance Group Project </vt:lpstr>
      <vt:lpstr>Stocks </vt:lpstr>
      <vt:lpstr>Executive Summary</vt:lpstr>
      <vt:lpstr>Risk Profile of the Portfolio  </vt:lpstr>
      <vt:lpstr>Risk Profile of the Portfolio (continue) </vt:lpstr>
      <vt:lpstr>Types of Stocks Selected </vt:lpstr>
      <vt:lpstr>Types of Stocks Selected (continue)  </vt:lpstr>
      <vt:lpstr>Types of market caps in our portfolio </vt:lpstr>
      <vt:lpstr>Types of stocks based on the ratios </vt:lpstr>
      <vt:lpstr>Reasons why we chose these stocks  </vt:lpstr>
      <vt:lpstr>Reasons why we chose these stocks (continue)</vt:lpstr>
      <vt:lpstr>Reasons why we chose these stocks (continue)</vt:lpstr>
      <vt:lpstr>Reasons why we chose these stocks (continue)</vt:lpstr>
      <vt:lpstr>Reasons why we chose these stocks (continue)</vt:lpstr>
      <vt:lpstr>Reasons why we chose these stocks (continue)</vt:lpstr>
      <vt:lpstr>Reasons why we chose these stocks (continue)</vt:lpstr>
      <vt:lpstr>Reasons why we chose these stocks (continue)</vt:lpstr>
      <vt:lpstr>Top 5 Stocks &amp; their Key Variables</vt:lpstr>
      <vt:lpstr>Kodak</vt:lpstr>
      <vt:lpstr>Kodak (continue)</vt:lpstr>
      <vt:lpstr>Tesla</vt:lpstr>
      <vt:lpstr>Tesla (continue)</vt:lpstr>
      <vt:lpstr>Amazon</vt:lpstr>
      <vt:lpstr>Amazon (continue)</vt:lpstr>
      <vt:lpstr>Netflix </vt:lpstr>
      <vt:lpstr>Netflix (continue)</vt:lpstr>
      <vt:lpstr>eBay</vt:lpstr>
      <vt:lpstr>eBay (continue)</vt:lpstr>
      <vt:lpstr>DraftKings vs MGM Resorts International</vt:lpstr>
      <vt:lpstr>Snowflake vs Salesforce</vt:lpstr>
      <vt:lpstr>Moderna vs Novavax</vt:lpstr>
      <vt:lpstr>Tesla vs Toyota</vt:lpstr>
      <vt:lpstr>Netflix vs Industry Averages</vt:lpstr>
      <vt:lpstr> Kodak vs Industry Averages </vt:lpstr>
      <vt:lpstr> Amazon vs Industry Averages </vt:lpstr>
      <vt:lpstr> eBay vs Industry Averages </vt:lpstr>
      <vt:lpstr> Microsoft vs Industry Averages </vt:lpstr>
      <vt:lpstr> Zoom vs Industry Averages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Corporate Finance Group Project </dc:title>
  <dc:creator>hfayyaz000@citymail.cuny.edu</dc:creator>
  <cp:lastModifiedBy>hfayyaz000@citymail.cuny.edu</cp:lastModifiedBy>
  <cp:revision>1</cp:revision>
  <dcterms:created xsi:type="dcterms:W3CDTF">2020-12-05T02:12:37Z</dcterms:created>
  <dcterms:modified xsi:type="dcterms:W3CDTF">2020-12-05T02:12:46Z</dcterms:modified>
</cp:coreProperties>
</file>